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3" r:id="rId4"/>
    <p:sldId id="261" r:id="rId5"/>
    <p:sldId id="264" r:id="rId6"/>
    <p:sldId id="260" r:id="rId7"/>
    <p:sldId id="265" r:id="rId8"/>
    <p:sldId id="266" r:id="rId9"/>
    <p:sldId id="262" r:id="rId10"/>
    <p:sldId id="274" r:id="rId11"/>
    <p:sldId id="305" r:id="rId12"/>
    <p:sldId id="273" r:id="rId13"/>
    <p:sldId id="281" r:id="rId14"/>
    <p:sldId id="280" r:id="rId15"/>
    <p:sldId id="279" r:id="rId16"/>
    <p:sldId id="276" r:id="rId17"/>
    <p:sldId id="277" r:id="rId18"/>
    <p:sldId id="278" r:id="rId19"/>
    <p:sldId id="275" r:id="rId20"/>
    <p:sldId id="272" r:id="rId21"/>
    <p:sldId id="282" r:id="rId22"/>
    <p:sldId id="283" r:id="rId23"/>
    <p:sldId id="284" r:id="rId24"/>
    <p:sldId id="285" r:id="rId25"/>
    <p:sldId id="288" r:id="rId26"/>
    <p:sldId id="287" r:id="rId27"/>
    <p:sldId id="289" r:id="rId28"/>
    <p:sldId id="286" r:id="rId29"/>
    <p:sldId id="290" r:id="rId30"/>
    <p:sldId id="292" r:id="rId31"/>
    <p:sldId id="291" r:id="rId32"/>
    <p:sldId id="294" r:id="rId33"/>
    <p:sldId id="295" r:id="rId34"/>
    <p:sldId id="296" r:id="rId35"/>
    <p:sldId id="297" r:id="rId36"/>
    <p:sldId id="306" r:id="rId37"/>
    <p:sldId id="298" r:id="rId38"/>
    <p:sldId id="300" r:id="rId39"/>
    <p:sldId id="302" r:id="rId40"/>
    <p:sldId id="301" r:id="rId41"/>
    <p:sldId id="304" r:id="rId42"/>
    <p:sldId id="30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660"/>
  </p:normalViewPr>
  <p:slideViewPr>
    <p:cSldViewPr snapToGrid="0">
      <p:cViewPr varScale="1">
        <p:scale>
          <a:sx n="59" d="100"/>
          <a:sy n="59" d="100"/>
        </p:scale>
        <p:origin x="90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04353-47DB-4021-863F-523AFA3628A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A76F8-33DC-4B51-9B4D-061FA724A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68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76F8-33DC-4B51-9B4D-061FA724A4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35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76F8-33DC-4B51-9B4D-061FA724A4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2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A76F8-33DC-4B51-9B4D-061FA724A4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4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167D6-71D0-339A-5271-A908E80A3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ABF11D-5171-3B3B-ECF4-53FC9EAAA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1D989-AF1A-EBD2-4EA1-72971F7E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D0B6C-0C33-E9D5-5C24-7CDE8DFA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78187-3502-2A65-28F1-6D72E5F9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4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9FE03-6864-FDBB-7D63-E5BC2C4A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FC91C9-9735-ABC4-F8A9-8CFECC4F1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5ADCC-AED6-9036-1F0B-3FED3EC0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AB0CB-7CDD-E8DC-7E12-E7A5C4483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64CAB-72D5-8E1C-6A95-306E11A8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688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F4FDC0-F0B1-1CE6-CC8F-646597A2D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D5A986-6737-4650-DFAC-CE3D4EE3F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E0647-CA1F-885B-F91E-E5F7FE6C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645A9-D589-A201-EDE9-078550311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DE407-3BF4-353D-AD66-2FF26733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7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9FF9D-F9E8-A9A6-3F4E-487499BF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D665B-F170-C93F-AEDD-3F9EE7C6A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591E8-CF3E-BFA3-4995-25AB12F7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08C6E-E31E-22AD-1383-9FF5B63C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F0A10-C7DC-F603-DF8F-87272BC1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75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28F61-2327-430C-E9E9-126FBBEE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962E9F-2564-3036-AD07-CE340D7A9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60B68-072F-4DE5-44EF-4B8225EC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8188DE-DD10-D4B0-2157-CFA0F22D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6BFDC-1202-4F8E-0A42-4BC65815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7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E8874-E3D4-CCFE-0454-4EEF44B1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BBDE1-4F44-BFF5-92AB-8B9AD6708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2A5683-9F24-366F-58E4-E273AEE47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F1ACDF-C204-08B4-5E73-69D969BA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C83040-8C06-25E6-3647-79DB0613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6C282E-5F67-128F-E7AE-4D022E60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92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25EFA-2962-A0D5-DEBA-ECE7A29B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01D197-BBD1-2193-F915-C19E7BD0F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81075C-9229-B692-3E70-9B1F9C56F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107FFE-5ED2-7E34-386E-F9C6B865B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360E20-81E8-21F0-07B6-47A1B17D0A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0984F2-30F6-1DC5-8725-2F99D0DA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C436E4-18D1-5579-C126-7B1DB526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BD3101-FCBC-16AF-2816-D07BFDF8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67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4883A-3CFC-E946-53B8-43CCFEE7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3D390E-D4F7-CF6C-1086-12E4094D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949927-3494-0A86-B8B2-869694D51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1FF46-13D7-2B5C-318B-9DAEC9BA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51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C8D32F-DDA3-798B-5325-97543701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8B8BBA-E842-B592-B62D-B73F822E1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1B650-7A92-6F08-38A3-4162D3D1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FC9DA-D395-D384-A387-454E55D3D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D43833-8A40-48D9-C61E-A653749C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EF53E6-CE42-DFF3-EE2F-FC678A720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350FFA-DB92-6D51-D832-420F292C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925FB1-FE8E-6865-6B11-D06A8C4E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30FF00-73B3-FE0E-A64B-E702D2FE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35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F0F6F-02A6-258F-C92B-0E11E6038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DCBDAA-7AB6-1430-404D-0A9106762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078473-9E91-02A9-8716-D09EBD8BA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EC55BB-BDDD-0FCD-0945-673B885F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D960AE-B56D-6E3A-BD29-9B3BBC55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E3BF83-1B2C-D39C-2DFC-1BBCF9FF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7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261370-5C59-D492-B0A2-230D9B08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E48DD-192D-E5CE-04F1-E5D1959C0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3777B9-67CA-0514-04F2-0B5E3BBF8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EBCC8F-42BE-4C0C-81C9-AF4040055DF1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99FF7-5F50-4C44-C48B-851B8FBD8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025B0-3A65-6E67-26B7-925B8878E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BBD206-2163-4EEF-8467-7E54DC6E6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13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87E86-7660-C4A8-51E9-F5C5F3D5E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Segment Anything </a:t>
            </a:r>
            <a:r>
              <a:rPr lang="en-US" altLang="ko-KR" dirty="0">
                <a:solidFill>
                  <a:srgbClr val="0081FB"/>
                </a:solidFill>
              </a:rPr>
              <a:t>2</a:t>
            </a:r>
            <a:endParaRPr lang="ko-KR" altLang="en-US" dirty="0">
              <a:solidFill>
                <a:srgbClr val="0081FB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EC929F-4778-482D-0390-14A4FC2EDA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D4144"/>
                </a:solidFill>
                <a:effectLst/>
                <a:highlight>
                  <a:srgbClr val="FFFFFF"/>
                </a:highlight>
                <a:latin typeface="-apple-system"/>
              </a:rPr>
              <a:t>Meta FAIR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3D4144"/>
                </a:solidFill>
                <a:effectLst/>
                <a:highlight>
                  <a:srgbClr val="FFFFFF"/>
                </a:highlight>
                <a:latin typeface="-apple-system"/>
              </a:rPr>
              <a:t>July 29, 2024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23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391F9-414E-A480-A23D-2CE700E4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C9817C6-E7EA-462B-2DBE-34B819F3809E}"/>
              </a:ext>
            </a:extLst>
          </p:cNvPr>
          <p:cNvSpPr txBox="1">
            <a:spLocks/>
          </p:cNvSpPr>
          <p:nvPr/>
        </p:nvSpPr>
        <p:spPr>
          <a:xfrm>
            <a:off x="838200" y="1355873"/>
            <a:ext cx="87630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Data: SA-1B Data Engine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41D13-8B10-0383-259A-8AEAE978F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21" t="8293" r="1691"/>
          <a:stretch/>
        </p:blipFill>
        <p:spPr>
          <a:xfrm>
            <a:off x="740147" y="2443514"/>
            <a:ext cx="3935187" cy="291047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27E773E-A6BF-2A4C-CC14-FF4FD93ED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92" y="2281506"/>
            <a:ext cx="6893459" cy="3234491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en-US" altLang="ko-KR" sz="2000" b="1" i="0" dirty="0">
                <a:effectLst/>
                <a:latin typeface="+mn-ea"/>
              </a:rPr>
              <a:t> Assisted-manual</a:t>
            </a:r>
            <a:r>
              <a:rPr lang="en-US" altLang="ko-KR" sz="2000" b="0" i="0" dirty="0">
                <a:effectLst/>
                <a:latin typeface="+mn-ea"/>
              </a:rPr>
              <a:t>: </a:t>
            </a:r>
            <a:r>
              <a:rPr lang="ko-KR" altLang="en-US" sz="1900" b="0" i="0" dirty="0">
                <a:effectLst/>
                <a:latin typeface="+mn-ea"/>
              </a:rPr>
              <a:t>전문 </a:t>
            </a:r>
            <a:r>
              <a:rPr lang="en-US" altLang="ko-KR" sz="1900" b="0" i="0" dirty="0">
                <a:effectLst/>
                <a:latin typeface="+mn-ea"/>
              </a:rPr>
              <a:t>annotator</a:t>
            </a:r>
            <a:r>
              <a:rPr lang="ko-KR" altLang="en-US" sz="1900" b="0" i="0" dirty="0">
                <a:effectLst/>
                <a:latin typeface="+mn-ea"/>
              </a:rPr>
              <a:t>들이 </a:t>
            </a:r>
            <a:r>
              <a:rPr lang="en-US" altLang="ko-KR" sz="1900" b="0" i="0" dirty="0">
                <a:effectLst/>
                <a:latin typeface="+mn-ea"/>
              </a:rPr>
              <a:t>SAM(Segment Anything Model)</a:t>
            </a:r>
            <a:r>
              <a:rPr lang="ko-KR" altLang="en-US" sz="1900" b="0" i="0" dirty="0">
                <a:effectLst/>
                <a:latin typeface="+mn-ea"/>
              </a:rPr>
              <a:t>을 활용하여 마스크를 수동으로 </a:t>
            </a:r>
            <a:r>
              <a:rPr lang="en-US" altLang="ko-KR" sz="1900" b="0" i="0" dirty="0">
                <a:effectLst/>
                <a:latin typeface="+mn-ea"/>
              </a:rPr>
              <a:t>labeling</a:t>
            </a:r>
          </a:p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en-US" altLang="ko-KR" sz="2000" b="1" i="0" dirty="0">
                <a:effectLst/>
                <a:latin typeface="+mn-ea"/>
              </a:rPr>
              <a:t> Semi-automatic</a:t>
            </a:r>
            <a:r>
              <a:rPr lang="en-US" altLang="ko-KR" sz="2000" b="0" i="0" dirty="0">
                <a:effectLst/>
                <a:latin typeface="+mn-ea"/>
              </a:rPr>
              <a:t>: </a:t>
            </a:r>
            <a:r>
              <a:rPr lang="ko-KR" altLang="en-US" sz="2000" b="0" i="0" dirty="0">
                <a:effectLst/>
                <a:latin typeface="+mn-ea"/>
              </a:rPr>
              <a:t>자동으로 신뢰할 수 있는 마스크를 감지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후 </a:t>
            </a:r>
            <a:r>
              <a:rPr lang="ko-KR" altLang="en-US" sz="2000" b="0" i="0" dirty="0">
                <a:effectLst/>
                <a:latin typeface="+mn-ea"/>
              </a:rPr>
              <a:t>이 마스크가 미리 채워진 이미지를 주석자에게 제공하고</a:t>
            </a:r>
            <a:r>
              <a:rPr lang="en-US" altLang="ko-KR" sz="2000" b="0" i="0" dirty="0">
                <a:effectLst/>
                <a:latin typeface="+mn-ea"/>
              </a:rPr>
              <a:t>, </a:t>
            </a:r>
            <a:r>
              <a:rPr lang="ko-KR" altLang="en-US" sz="2000" b="0" i="0" dirty="0">
                <a:effectLst/>
                <a:latin typeface="+mn-ea"/>
              </a:rPr>
              <a:t>추가로 주석되지 않은 객체를 주석하도록 요청 </a:t>
            </a:r>
            <a:r>
              <a:rPr lang="en-US" altLang="ko-KR" sz="2000" b="0" i="0" dirty="0">
                <a:effectLst/>
                <a:latin typeface="+mn-ea"/>
              </a:rPr>
              <a:t>(</a:t>
            </a:r>
            <a:r>
              <a:rPr lang="ko-KR" altLang="en-US" sz="2000" b="0" i="0" dirty="0">
                <a:effectLst/>
                <a:latin typeface="+mn-ea"/>
              </a:rPr>
              <a:t>다양성 증가</a:t>
            </a:r>
            <a:r>
              <a:rPr lang="en-US" altLang="ko-KR" sz="2000" b="0" i="0" dirty="0">
                <a:effectLst/>
                <a:latin typeface="+mn-ea"/>
              </a:rPr>
              <a:t>)</a:t>
            </a:r>
          </a:p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i="0" dirty="0">
                <a:effectLst/>
                <a:latin typeface="+mn-ea"/>
              </a:rPr>
              <a:t>Fully automatic</a:t>
            </a:r>
            <a:r>
              <a:rPr lang="en-US" altLang="ko-KR" sz="2000" b="0" i="0" dirty="0">
                <a:effectLst/>
                <a:latin typeface="+mn-ea"/>
              </a:rPr>
              <a:t>: </a:t>
            </a:r>
            <a:r>
              <a:rPr lang="ko-KR" altLang="en-US" sz="2000" b="0" i="0" dirty="0">
                <a:effectLst/>
                <a:latin typeface="+mn-ea"/>
              </a:rPr>
              <a:t>이미지에 </a:t>
            </a:r>
            <a:r>
              <a:rPr lang="en-US" altLang="ko-KR" sz="2000" b="0" i="0" dirty="0">
                <a:effectLst/>
                <a:latin typeface="+mn-ea"/>
              </a:rPr>
              <a:t>grid point</a:t>
            </a:r>
            <a:r>
              <a:rPr lang="ko-KR" altLang="en-US" sz="2000" b="0" i="0" dirty="0">
                <a:effectLst/>
                <a:latin typeface="+mn-ea"/>
              </a:rPr>
              <a:t>를 찍어서 자동으로 </a:t>
            </a:r>
            <a:r>
              <a:rPr lang="en-US" altLang="ko-KR" sz="2000" b="0" i="0" dirty="0">
                <a:effectLst/>
                <a:latin typeface="+mn-ea"/>
              </a:rPr>
              <a:t>masking</a:t>
            </a:r>
            <a:endParaRPr lang="ko-KR" altLang="en-US" sz="2000" b="0" i="0" dirty="0">
              <a:effectLst/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F3084F-31A0-B8E8-00A8-8BF20E7A9F77}"/>
              </a:ext>
            </a:extLst>
          </p:cNvPr>
          <p:cNvSpPr/>
          <p:nvPr/>
        </p:nvSpPr>
        <p:spPr>
          <a:xfrm>
            <a:off x="838200" y="2281506"/>
            <a:ext cx="3784353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5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391F9-414E-A480-A23D-2CE700E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025" y="2766218"/>
            <a:ext cx="1390301" cy="1325563"/>
          </a:xfrm>
        </p:spPr>
        <p:txBody>
          <a:bodyPr/>
          <a:lstStyle/>
          <a:p>
            <a:r>
              <a:rPr lang="en-US" altLang="ko-KR" dirty="0"/>
              <a:t>SAM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04D93-16DB-BCC5-E7EA-BEF785955942}"/>
              </a:ext>
            </a:extLst>
          </p:cNvPr>
          <p:cNvSpPr txBox="1"/>
          <p:nvPr/>
        </p:nvSpPr>
        <p:spPr>
          <a:xfrm>
            <a:off x="6543326" y="301162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81FB"/>
                </a:solidFill>
              </a:rPr>
              <a:t>2</a:t>
            </a:r>
            <a:endParaRPr lang="ko-KR" altLang="en-US" sz="4400" dirty="0">
              <a:solidFill>
                <a:srgbClr val="0081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8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16972-81C1-797B-1206-5FF342AE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06" y="1613352"/>
            <a:ext cx="11470823" cy="482010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What </a:t>
            </a:r>
            <a:r>
              <a:rPr lang="en-US" altLang="ko-KR" sz="2000" b="1" dirty="0"/>
              <a:t>task</a:t>
            </a:r>
            <a:r>
              <a:rPr lang="en-US" altLang="ko-KR" sz="2000" dirty="0"/>
              <a:t> will enable zero-shot generalization?</a:t>
            </a:r>
          </a:p>
          <a:p>
            <a:pPr marL="0" indent="0">
              <a:buNone/>
            </a:pPr>
            <a:r>
              <a:rPr lang="en-US" altLang="ko-KR" dirty="0"/>
              <a:t>	→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extending the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promptable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segmentation task to </a:t>
            </a:r>
            <a:r>
              <a:rPr lang="en-US" altLang="ko-KR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video</a:t>
            </a:r>
          </a:p>
          <a:p>
            <a:pPr marL="0" indent="0">
              <a:buNone/>
            </a:pPr>
            <a:endParaRPr lang="en-US" altLang="ko-KR" sz="3600" dirty="0"/>
          </a:p>
          <a:p>
            <a:r>
              <a:rPr lang="en-US" altLang="ko-KR" sz="2000" dirty="0"/>
              <a:t>What is the corresponding </a:t>
            </a:r>
            <a:r>
              <a:rPr lang="en-US" altLang="ko-KR" sz="2000" b="1" dirty="0"/>
              <a:t>model</a:t>
            </a:r>
            <a:r>
              <a:rPr lang="en-US" altLang="ko-KR" sz="2000" dirty="0"/>
              <a:t> architecture?</a:t>
            </a:r>
          </a:p>
          <a:p>
            <a:pPr marL="0" indent="0">
              <a:buNone/>
            </a:pPr>
            <a:r>
              <a:rPr lang="en-US" altLang="ko-KR" dirty="0"/>
              <a:t>	→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</a:t>
            </a:r>
            <a:r>
              <a:rPr lang="en-US" altLang="ko-KR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memory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when 		applied to video</a:t>
            </a:r>
          </a:p>
          <a:p>
            <a:pPr marL="0" indent="0">
              <a:buNone/>
            </a:pPr>
            <a:endParaRPr lang="en-US" altLang="ko-KR" sz="3200" dirty="0"/>
          </a:p>
          <a:p>
            <a:r>
              <a:rPr lang="en-US" altLang="ko-KR" sz="2000" dirty="0"/>
              <a:t>What </a:t>
            </a:r>
            <a:r>
              <a:rPr lang="en-US" altLang="ko-KR" sz="2000" b="1" dirty="0"/>
              <a:t>data</a:t>
            </a:r>
            <a:r>
              <a:rPr lang="en-US" altLang="ko-KR" sz="2000" dirty="0"/>
              <a:t> can power this task and model?</a:t>
            </a:r>
          </a:p>
          <a:p>
            <a:pPr marL="0" indent="0">
              <a:buNone/>
            </a:pPr>
            <a:r>
              <a:rPr lang="en-US" altLang="ko-KR" dirty="0"/>
              <a:t>	→ 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diverse 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SA-V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dataset for training and benchmarking 	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video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segmentation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F3E59-AA5E-55F5-060D-13BC777DB34E}"/>
              </a:ext>
            </a:extLst>
          </p:cNvPr>
          <p:cNvSpPr txBox="1"/>
          <p:nvPr/>
        </p:nvSpPr>
        <p:spPr>
          <a:xfrm>
            <a:off x="2216255" y="604518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81FB"/>
                </a:solidFill>
              </a:rPr>
              <a:t>2</a:t>
            </a:r>
            <a:endParaRPr lang="ko-KR" altLang="en-US" sz="4400" dirty="0">
              <a:solidFill>
                <a:srgbClr val="0081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56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141D13-8B10-0383-259A-8AEAE978F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3"/>
          <a:stretch/>
        </p:blipFill>
        <p:spPr>
          <a:xfrm>
            <a:off x="220301" y="2443516"/>
            <a:ext cx="11751398" cy="291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9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9E336-A0EC-4A67-F11A-55DE6AE99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988B08-7B42-09F6-146A-DD0A3136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2" y="3172660"/>
            <a:ext cx="10515601" cy="3685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23F14A-3A37-217C-C138-9C1FAC734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5" y="0"/>
            <a:ext cx="11393490" cy="307700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D12ACC5-B200-3E02-AA0B-62D7A6D3F46D}"/>
              </a:ext>
            </a:extLst>
          </p:cNvPr>
          <p:cNvCxnSpPr>
            <a:cxnSpLocks/>
          </p:cNvCxnSpPr>
          <p:nvPr/>
        </p:nvCxnSpPr>
        <p:spPr>
          <a:xfrm>
            <a:off x="248445" y="3172660"/>
            <a:ext cx="11544300" cy="0"/>
          </a:xfrm>
          <a:prstGeom prst="line">
            <a:avLst/>
          </a:prstGeom>
          <a:ln w="38100">
            <a:solidFill>
              <a:srgbClr val="0081F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7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</a:t>
            </a:r>
            <a:r>
              <a:rPr lang="en-US" altLang="ko-KR" b="1" dirty="0">
                <a:solidFill>
                  <a:srgbClr val="0081FB"/>
                </a:solidFill>
              </a:rPr>
              <a:t>2</a:t>
            </a:r>
            <a:endParaRPr lang="ko-KR" altLang="en-US" b="1" dirty="0">
              <a:solidFill>
                <a:srgbClr val="0081FB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16972-81C1-797B-1206-5FF342AE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04200" cy="1603375"/>
          </a:xfrm>
        </p:spPr>
        <p:txBody>
          <a:bodyPr/>
          <a:lstStyle/>
          <a:p>
            <a:r>
              <a:rPr lang="en-US" altLang="ko-KR" dirty="0"/>
              <a:t>What </a:t>
            </a:r>
            <a:r>
              <a:rPr lang="en-US" altLang="ko-KR" b="1" dirty="0"/>
              <a:t>task</a:t>
            </a:r>
            <a:r>
              <a:rPr lang="en-US" altLang="ko-KR" dirty="0"/>
              <a:t> will enable zero-shot generalization?</a:t>
            </a:r>
          </a:p>
          <a:p>
            <a:r>
              <a:rPr lang="en-US" altLang="ko-KR" dirty="0"/>
              <a:t>What is the corresponding </a:t>
            </a:r>
            <a:r>
              <a:rPr lang="en-US" altLang="ko-KR" b="1" dirty="0"/>
              <a:t>model</a:t>
            </a:r>
            <a:r>
              <a:rPr lang="en-US" altLang="ko-KR" dirty="0"/>
              <a:t> architecture?</a:t>
            </a:r>
          </a:p>
          <a:p>
            <a:r>
              <a:rPr lang="en-US" altLang="ko-KR" dirty="0"/>
              <a:t>What </a:t>
            </a:r>
            <a:r>
              <a:rPr lang="en-US" altLang="ko-KR" b="1" dirty="0"/>
              <a:t>data</a:t>
            </a:r>
            <a:r>
              <a:rPr lang="en-US" altLang="ko-KR" dirty="0"/>
              <a:t> can power this task and model?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B31F6D4-7B8E-4519-AE3E-92F1DC6D1A89}"/>
              </a:ext>
            </a:extLst>
          </p:cNvPr>
          <p:cNvSpPr txBox="1">
            <a:spLocks/>
          </p:cNvSpPr>
          <p:nvPr/>
        </p:nvSpPr>
        <p:spPr>
          <a:xfrm>
            <a:off x="1220444" y="3943631"/>
            <a:ext cx="1069391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/>
              <a:t>Promptable</a:t>
            </a:r>
            <a:r>
              <a:rPr lang="en-US" altLang="ko-KR" dirty="0"/>
              <a:t> Segmentation → </a:t>
            </a:r>
            <a:r>
              <a:rPr lang="en-US" altLang="ko-KR" b="1" dirty="0" err="1">
                <a:solidFill>
                  <a:srgbClr val="FF0000"/>
                </a:solidFill>
              </a:rPr>
              <a:t>Promptable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Visual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Segmentation </a:t>
            </a:r>
          </a:p>
          <a:p>
            <a:pPr marL="0" indent="0">
              <a:buNone/>
            </a:pPr>
            <a:r>
              <a:rPr lang="en-US" altLang="ko-KR" dirty="0"/>
              <a:t>SAM                             → </a:t>
            </a:r>
            <a:r>
              <a:rPr lang="en-US" altLang="ko-KR" b="1" dirty="0">
                <a:solidFill>
                  <a:srgbClr val="FF0000"/>
                </a:solidFill>
              </a:rPr>
              <a:t>SAM 2</a:t>
            </a:r>
          </a:p>
          <a:p>
            <a:pPr marL="0" indent="0">
              <a:buNone/>
            </a:pPr>
            <a:r>
              <a:rPr lang="en-US" altLang="ko-KR" dirty="0"/>
              <a:t>SA-1B                           → </a:t>
            </a:r>
            <a:r>
              <a:rPr lang="en-US" altLang="ko-KR" b="1" dirty="0">
                <a:solidFill>
                  <a:srgbClr val="FF0000"/>
                </a:solidFill>
              </a:rPr>
              <a:t>SA-V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5434D6-7B40-ECEF-D775-CB4654BD211B}"/>
                  </a:ext>
                </a:extLst>
              </p:cNvPr>
              <p:cNvSpPr txBox="1"/>
              <p:nvPr/>
            </p:nvSpPr>
            <p:spPr>
              <a:xfrm>
                <a:off x="792442" y="3942784"/>
                <a:ext cx="4280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5434D6-7B40-ECEF-D775-CB4654BD2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42" y="3942784"/>
                <a:ext cx="42800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47B712-C08D-6BF2-1110-317319295C5B}"/>
                  </a:ext>
                </a:extLst>
              </p:cNvPr>
              <p:cNvSpPr txBox="1"/>
              <p:nvPr/>
            </p:nvSpPr>
            <p:spPr>
              <a:xfrm>
                <a:off x="792442" y="4456568"/>
                <a:ext cx="4280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47B712-C08D-6BF2-1110-31731929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42" y="4456568"/>
                <a:ext cx="42800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A0ED4-0BEA-98E8-C4B8-9960EDC247E1}"/>
                  </a:ext>
                </a:extLst>
              </p:cNvPr>
              <p:cNvSpPr txBox="1"/>
              <p:nvPr/>
            </p:nvSpPr>
            <p:spPr>
              <a:xfrm>
                <a:off x="792442" y="5001787"/>
                <a:ext cx="4280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A0ED4-0BEA-98E8-C4B8-9960EDC24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42" y="5001787"/>
                <a:ext cx="42800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49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200" y="1355873"/>
            <a:ext cx="10062172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Task: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extending the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promptable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segmentation task to video</a:t>
            </a:r>
          </a:p>
          <a:p>
            <a:pPr marL="0" indent="0">
              <a:buNone/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Interactive Video Object Segmentation (</a:t>
            </a:r>
            <a:r>
              <a:rPr lang="en-US" altLang="ko-KR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iVOS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en-US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6" name="Picture 2" descr="teaser">
            <a:extLst>
              <a:ext uri="{FF2B5EF4-FFF2-40B4-BE49-F238E27FC236}">
                <a16:creationId xmlns:a16="http://schemas.microsoft.com/office/drawing/2014/main" id="{83ACBD94-63E3-5F18-A76B-ED153908F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0" y="2681436"/>
            <a:ext cx="5078186" cy="285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3E1E6-1648-0C54-7FE4-C112A7B3DF74}"/>
              </a:ext>
            </a:extLst>
          </p:cNvPr>
          <p:cNvSpPr txBox="1"/>
          <p:nvPr/>
        </p:nvSpPr>
        <p:spPr>
          <a:xfrm>
            <a:off x="562500" y="5653092"/>
            <a:ext cx="5078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ea"/>
              </a:rPr>
              <a:t>MetaSeg</a:t>
            </a:r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ea"/>
              </a:rPr>
              <a:t>: Packaged version of the Segment Anything repository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C17DFB-3376-956D-F10B-E3EBD5363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957" y="2681436"/>
            <a:ext cx="6278092" cy="2820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66B38-F853-73D9-8781-922B17DF6D26}"/>
              </a:ext>
            </a:extLst>
          </p:cNvPr>
          <p:cNvSpPr txBox="1"/>
          <p:nvPr/>
        </p:nvSpPr>
        <p:spPr>
          <a:xfrm>
            <a:off x="6452910" y="5653092"/>
            <a:ext cx="5078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strike="noStrike" dirty="0">
                <a:effectLst/>
                <a:highlight>
                  <a:srgbClr val="FFFFFF"/>
                </a:highlight>
                <a:latin typeface="+mn-ea"/>
              </a:rPr>
              <a:t>Track Anything: Segment Anything Meets Videos (TAM)</a:t>
            </a:r>
            <a:endParaRPr lang="en-US" altLang="ko-KR" i="0" dirty="0">
              <a:effectLst/>
              <a:highlight>
                <a:srgbClr val="FFFFFF"/>
              </a:highlight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35DBAE-51A4-0208-FDE9-A93532BE7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79" y="2788680"/>
            <a:ext cx="6284736" cy="264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30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200" y="1355873"/>
            <a:ext cx="10062172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Task: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extending the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promptable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segmentation task to video</a:t>
            </a:r>
          </a:p>
          <a:p>
            <a:pPr marL="0" indent="0">
              <a:buNone/>
            </a:pPr>
            <a:r>
              <a:rPr lang="en-US" altLang="ko-KR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Interactive Video Object Segmentation (</a:t>
            </a:r>
            <a:r>
              <a:rPr lang="en-US" altLang="ko-KR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iVOS</a:t>
            </a:r>
            <a:r>
              <a:rPr lang="en-US" altLang="ko-KR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8B6D198-C99C-85E2-7379-90DF2F6E6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1436"/>
            <a:ext cx="10858877" cy="41979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>
                <a:latin typeface="+mn-ea"/>
              </a:rPr>
              <a:t>연속적인 이미지들이 항상 뚜렷하게 나오는 것이 아니기 때문에</a:t>
            </a:r>
            <a:r>
              <a:rPr lang="en-US" altLang="ko-KR" sz="2400" dirty="0">
                <a:latin typeface="+mn-ea"/>
              </a:rPr>
              <a:t>, SAM</a:t>
            </a:r>
            <a:r>
              <a:rPr lang="ko-KR" altLang="en-US" sz="2400" dirty="0">
                <a:latin typeface="+mn-ea"/>
              </a:rPr>
              <a:t>이 비디오 프레임에서 이미지에 대해 잘 작동하지 않을 수 있음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latin typeface="+mn-ea"/>
              </a:rPr>
              <a:t>모델의 오류를 </a:t>
            </a:r>
            <a:r>
              <a:rPr lang="en-US" altLang="ko-KR" sz="2400" dirty="0">
                <a:latin typeface="+mn-ea"/>
              </a:rPr>
              <a:t>interactive</a:t>
            </a:r>
            <a:r>
              <a:rPr lang="ko-KR" altLang="en-US" sz="2400" dirty="0">
                <a:latin typeface="+mn-ea"/>
              </a:rPr>
              <a:t>하게 수정할 수 있는 메커니즘이 없음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SAM</a:t>
            </a:r>
            <a:r>
              <a:rPr lang="ko-KR" altLang="en-US" sz="2400" dirty="0">
                <a:latin typeface="+mn-ea"/>
              </a:rPr>
              <a:t>을 사용하여 오류가 있는 프레임을 다시 주석 처리하고 거기서부터 추적을 다시 시작하는 방법 외에는 해결책이 없음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4715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200" y="1355873"/>
            <a:ext cx="10062172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Task: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extending the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promptable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segmentation task to video</a:t>
            </a:r>
          </a:p>
          <a:p>
            <a:pPr marL="0" indent="0">
              <a:buNone/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Semi-supervised Video Object Segmentation (VOS)</a:t>
            </a:r>
            <a:endParaRPr lang="en-US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6D5D20-0F29-4D12-AD21-2000455B8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1436"/>
            <a:ext cx="10858877" cy="41979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>
                <a:latin typeface="+mn-ea"/>
              </a:rPr>
              <a:t>첫 번째 프레임에 제공된 마스크가 객체의 외형에 대한 일종의 지도 신호로 사용되기 때문에 </a:t>
            </a:r>
            <a:r>
              <a:rPr lang="en-US" altLang="ko-KR" sz="2400" dirty="0">
                <a:latin typeface="+mn-ea"/>
              </a:rPr>
              <a:t>Semi-supervised </a:t>
            </a:r>
            <a:r>
              <a:rPr lang="ko-KR" altLang="en-US" sz="2400" dirty="0">
                <a:latin typeface="+mn-ea"/>
              </a:rPr>
              <a:t>사용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0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Semi-supervised VOS</a:t>
            </a:r>
            <a:r>
              <a:rPr lang="ko-KR" altLang="en-US" sz="2400" dirty="0">
                <a:latin typeface="+mn-ea"/>
              </a:rPr>
              <a:t>는 </a:t>
            </a:r>
            <a:r>
              <a:rPr lang="en-US" altLang="ko-KR" sz="2400" dirty="0">
                <a:latin typeface="+mn-ea"/>
              </a:rPr>
              <a:t>PVS(</a:t>
            </a:r>
            <a:r>
              <a:rPr lang="en-US" altLang="ko-KR" sz="2400" dirty="0" err="1">
                <a:latin typeface="+mn-ea"/>
              </a:rPr>
              <a:t>Promptable</a:t>
            </a:r>
            <a:r>
              <a:rPr lang="en-US" altLang="ko-KR" sz="2400" dirty="0">
                <a:latin typeface="+mn-ea"/>
              </a:rPr>
              <a:t> Visual Segmentation) </a:t>
            </a:r>
            <a:r>
              <a:rPr lang="ko-KR" altLang="en-US" sz="2400" dirty="0">
                <a:latin typeface="+mn-ea"/>
              </a:rPr>
              <a:t>작업의 특수한 사례로 볼 수 있음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0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latin typeface="+mn-ea"/>
              </a:rPr>
              <a:t>첫 프레임에서의 고품질 마스크 주석이 중요한 역할을 하지만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이를 실현하는 데에는 많은 시간과 노력이 필요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5418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sam2">
            <a:hlinkClick r:id="" action="ppaction://media"/>
            <a:extLst>
              <a:ext uri="{FF2B5EF4-FFF2-40B4-BE49-F238E27FC236}">
                <a16:creationId xmlns:a16="http://schemas.microsoft.com/office/drawing/2014/main" id="{BB90CFF0-8072-8358-E656-40D34BE41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271" y="1872491"/>
            <a:ext cx="10859458" cy="47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16972-81C1-797B-1206-5FF342AE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04200" cy="1603375"/>
          </a:xfrm>
        </p:spPr>
        <p:txBody>
          <a:bodyPr/>
          <a:lstStyle/>
          <a:p>
            <a:r>
              <a:rPr lang="en-US" altLang="ko-KR" dirty="0"/>
              <a:t>What </a:t>
            </a:r>
            <a:r>
              <a:rPr lang="en-US" altLang="ko-KR" b="1" dirty="0"/>
              <a:t>task</a:t>
            </a:r>
            <a:r>
              <a:rPr lang="en-US" altLang="ko-KR" dirty="0"/>
              <a:t> will enable zero-shot generalization?</a:t>
            </a:r>
          </a:p>
          <a:p>
            <a:r>
              <a:rPr lang="en-US" altLang="ko-KR" dirty="0"/>
              <a:t>What is the corresponding </a:t>
            </a:r>
            <a:r>
              <a:rPr lang="en-US" altLang="ko-KR" b="1" dirty="0"/>
              <a:t>model</a:t>
            </a:r>
            <a:r>
              <a:rPr lang="en-US" altLang="ko-KR" dirty="0"/>
              <a:t> architecture?</a:t>
            </a:r>
          </a:p>
          <a:p>
            <a:r>
              <a:rPr lang="en-US" altLang="ko-KR" dirty="0"/>
              <a:t>What </a:t>
            </a:r>
            <a:r>
              <a:rPr lang="en-US" altLang="ko-KR" b="1" dirty="0"/>
              <a:t>data</a:t>
            </a:r>
            <a:r>
              <a:rPr lang="en-US" altLang="ko-KR" dirty="0"/>
              <a:t> can power this task and model?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B31F6D4-7B8E-4519-AE3E-92F1DC6D1A89}"/>
              </a:ext>
            </a:extLst>
          </p:cNvPr>
          <p:cNvSpPr txBox="1">
            <a:spLocks/>
          </p:cNvSpPr>
          <p:nvPr/>
        </p:nvSpPr>
        <p:spPr>
          <a:xfrm>
            <a:off x="1220444" y="3943631"/>
            <a:ext cx="87630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/>
              <a:t>Promptable</a:t>
            </a:r>
            <a:r>
              <a:rPr lang="en-US" altLang="ko-KR" dirty="0"/>
              <a:t> Segmentation</a:t>
            </a:r>
          </a:p>
          <a:p>
            <a:pPr marL="0" indent="0">
              <a:buNone/>
            </a:pPr>
            <a:r>
              <a:rPr lang="en-US" altLang="ko-KR" dirty="0"/>
              <a:t>SAM</a:t>
            </a:r>
          </a:p>
          <a:p>
            <a:pPr marL="0" indent="0">
              <a:buNone/>
            </a:pPr>
            <a:r>
              <a:rPr lang="en-US" altLang="ko-KR" dirty="0"/>
              <a:t>SA-1B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5434D6-7B40-ECEF-D775-CB4654BD211B}"/>
                  </a:ext>
                </a:extLst>
              </p:cNvPr>
              <p:cNvSpPr txBox="1"/>
              <p:nvPr/>
            </p:nvSpPr>
            <p:spPr>
              <a:xfrm>
                <a:off x="792442" y="3942784"/>
                <a:ext cx="4280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5434D6-7B40-ECEF-D775-CB4654BD2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42" y="3942784"/>
                <a:ext cx="42800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47B712-C08D-6BF2-1110-317319295C5B}"/>
                  </a:ext>
                </a:extLst>
              </p:cNvPr>
              <p:cNvSpPr txBox="1"/>
              <p:nvPr/>
            </p:nvSpPr>
            <p:spPr>
              <a:xfrm>
                <a:off x="792442" y="4456568"/>
                <a:ext cx="4280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47B712-C08D-6BF2-1110-31731929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42" y="4456568"/>
                <a:ext cx="42800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A0ED4-0BEA-98E8-C4B8-9960EDC247E1}"/>
                  </a:ext>
                </a:extLst>
              </p:cNvPr>
              <p:cNvSpPr txBox="1"/>
              <p:nvPr/>
            </p:nvSpPr>
            <p:spPr>
              <a:xfrm>
                <a:off x="792442" y="5001787"/>
                <a:ext cx="4280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A0ED4-0BEA-98E8-C4B8-9960EDC24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42" y="5001787"/>
                <a:ext cx="42800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573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9E336-A0EC-4A67-F11A-55DE6AE99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988B08-7B42-09F6-146A-DD0A3136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2" y="3172660"/>
            <a:ext cx="10515601" cy="3685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23F14A-3A37-217C-C138-9C1FAC734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5" y="0"/>
            <a:ext cx="11393490" cy="307700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205D36B-5EE3-14E6-6D3B-05E7D446B333}"/>
              </a:ext>
            </a:extLst>
          </p:cNvPr>
          <p:cNvCxnSpPr>
            <a:cxnSpLocks/>
          </p:cNvCxnSpPr>
          <p:nvPr/>
        </p:nvCxnSpPr>
        <p:spPr>
          <a:xfrm flipH="1">
            <a:off x="4313972" y="3284630"/>
            <a:ext cx="22860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3798964-D94F-29D7-3A6C-89DD5F514488}"/>
              </a:ext>
            </a:extLst>
          </p:cNvPr>
          <p:cNvCxnSpPr>
            <a:cxnSpLocks/>
          </p:cNvCxnSpPr>
          <p:nvPr/>
        </p:nvCxnSpPr>
        <p:spPr>
          <a:xfrm>
            <a:off x="6583646" y="3268301"/>
            <a:ext cx="0" cy="1249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C8865C-ABF4-FA4F-BA70-75461DCBB1F6}"/>
              </a:ext>
            </a:extLst>
          </p:cNvPr>
          <p:cNvCxnSpPr>
            <a:cxnSpLocks/>
          </p:cNvCxnSpPr>
          <p:nvPr/>
        </p:nvCxnSpPr>
        <p:spPr>
          <a:xfrm>
            <a:off x="6583646" y="5243497"/>
            <a:ext cx="0" cy="12493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BD9E1E0-3D05-BE6D-4387-93B3B9D677C0}"/>
              </a:ext>
            </a:extLst>
          </p:cNvPr>
          <p:cNvCxnSpPr>
            <a:cxnSpLocks/>
          </p:cNvCxnSpPr>
          <p:nvPr/>
        </p:nvCxnSpPr>
        <p:spPr>
          <a:xfrm flipH="1">
            <a:off x="4313971" y="6476546"/>
            <a:ext cx="22860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41DEB8-5C73-8BC9-EBBE-BDCC803E3206}"/>
              </a:ext>
            </a:extLst>
          </p:cNvPr>
          <p:cNvCxnSpPr>
            <a:cxnSpLocks/>
          </p:cNvCxnSpPr>
          <p:nvPr/>
        </p:nvCxnSpPr>
        <p:spPr>
          <a:xfrm flipV="1">
            <a:off x="4330300" y="3258384"/>
            <a:ext cx="0" cy="32344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C1E19A-2D6F-C327-5B85-DD249C57615C}"/>
              </a:ext>
            </a:extLst>
          </p:cNvPr>
          <p:cNvCxnSpPr>
            <a:cxnSpLocks/>
          </p:cNvCxnSpPr>
          <p:nvPr/>
        </p:nvCxnSpPr>
        <p:spPr>
          <a:xfrm flipH="1">
            <a:off x="5433857" y="5259826"/>
            <a:ext cx="11497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C3154D-C8B3-2273-A575-A1525648224F}"/>
              </a:ext>
            </a:extLst>
          </p:cNvPr>
          <p:cNvCxnSpPr>
            <a:cxnSpLocks/>
          </p:cNvCxnSpPr>
          <p:nvPr/>
        </p:nvCxnSpPr>
        <p:spPr>
          <a:xfrm flipV="1">
            <a:off x="5459239" y="4508657"/>
            <a:ext cx="0" cy="73484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3875F4-6C04-2472-AF41-A614EE6C01B4}"/>
              </a:ext>
            </a:extLst>
          </p:cNvPr>
          <p:cNvCxnSpPr>
            <a:cxnSpLocks/>
          </p:cNvCxnSpPr>
          <p:nvPr/>
        </p:nvCxnSpPr>
        <p:spPr>
          <a:xfrm flipH="1">
            <a:off x="5433857" y="4492328"/>
            <a:ext cx="11497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CDF5D6-2894-9C5A-0192-B0BF0F3C7C61}"/>
              </a:ext>
            </a:extLst>
          </p:cNvPr>
          <p:cNvSpPr/>
          <p:nvPr/>
        </p:nvSpPr>
        <p:spPr>
          <a:xfrm>
            <a:off x="4196443" y="81921"/>
            <a:ext cx="3279827" cy="27028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04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F5950-352C-30E9-838A-8D7EFB98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1888"/>
            <a:ext cx="12192000" cy="3116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53D3DD-A72C-2686-B140-D4B363768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65"/>
          <a:stretch/>
        </p:blipFill>
        <p:spPr>
          <a:xfrm>
            <a:off x="516466" y="1703269"/>
            <a:ext cx="11159067" cy="219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8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F5950-352C-30E9-838A-8D7EFB98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7560"/>
            <a:ext cx="12192000" cy="31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83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F5950-352C-30E9-838A-8D7EFB986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" t="10935" r="68795"/>
          <a:stretch/>
        </p:blipFill>
        <p:spPr>
          <a:xfrm>
            <a:off x="950562" y="2511065"/>
            <a:ext cx="3559628" cy="27753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FB8E-0EBC-4080-BED2-B6E0CDD17F8C}"/>
              </a:ext>
            </a:extLst>
          </p:cNvPr>
          <p:cNvSpPr/>
          <p:nvPr/>
        </p:nvSpPr>
        <p:spPr>
          <a:xfrm>
            <a:off x="838200" y="2281506"/>
            <a:ext cx="3784353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83DBA52-0145-6443-3FF7-2C7196918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92" y="2281506"/>
            <a:ext cx="6893459" cy="3234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dirty="0">
                <a:highlight>
                  <a:srgbClr val="FFFFFF"/>
                </a:highlight>
                <a:latin typeface="+mn-ea"/>
              </a:rPr>
              <a:t>Image encoder</a:t>
            </a:r>
          </a:p>
          <a:p>
            <a:pPr>
              <a:lnSpc>
                <a:spcPct val="100000"/>
              </a:lnSpc>
            </a:pPr>
            <a:endParaRPr lang="en-US" altLang="ko-KR" sz="2400" b="1" dirty="0"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Video 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전체에서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1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번만 수행</a:t>
            </a:r>
            <a:endParaRPr lang="en-US" altLang="ko-KR" sz="2400" dirty="0"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각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frame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을 나타내는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token 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제공</a:t>
            </a:r>
            <a:endParaRPr lang="en-US" altLang="ko-KR" sz="2400" dirty="0"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 err="1">
                <a:highlight>
                  <a:srgbClr val="FFFFFF"/>
                </a:highlight>
                <a:latin typeface="+mn-ea"/>
              </a:rPr>
              <a:t>Hiera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 image encoder =&gt; multiscale feature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291D5B-3F7C-1DEF-61EB-BAE6F7B0162C}"/>
              </a:ext>
            </a:extLst>
          </p:cNvPr>
          <p:cNvSpPr/>
          <p:nvPr/>
        </p:nvSpPr>
        <p:spPr>
          <a:xfrm>
            <a:off x="6786203" y="5493033"/>
            <a:ext cx="179614" cy="522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BD837F-5C84-DA37-67E1-753B85340ABB}"/>
              </a:ext>
            </a:extLst>
          </p:cNvPr>
          <p:cNvSpPr/>
          <p:nvPr/>
        </p:nvSpPr>
        <p:spPr>
          <a:xfrm>
            <a:off x="6520360" y="5261313"/>
            <a:ext cx="175532" cy="940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F5E0A2-FB82-9FEB-9C7D-342D0A7EE8D8}"/>
              </a:ext>
            </a:extLst>
          </p:cNvPr>
          <p:cNvSpPr/>
          <p:nvPr/>
        </p:nvSpPr>
        <p:spPr>
          <a:xfrm>
            <a:off x="6254517" y="4968875"/>
            <a:ext cx="175532" cy="15840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9221C-4C8C-8E1A-B360-DACCBF8147A3}"/>
              </a:ext>
            </a:extLst>
          </p:cNvPr>
          <p:cNvSpPr/>
          <p:nvPr/>
        </p:nvSpPr>
        <p:spPr>
          <a:xfrm>
            <a:off x="5990544" y="4742030"/>
            <a:ext cx="175532" cy="20245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B7CE8C-7EE5-B187-80F6-644518DCC54E}"/>
              </a:ext>
            </a:extLst>
          </p:cNvPr>
          <p:cNvCxnSpPr/>
          <p:nvPr/>
        </p:nvCxnSpPr>
        <p:spPr>
          <a:xfrm flipV="1">
            <a:off x="5155467" y="5497308"/>
            <a:ext cx="718457" cy="96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74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F5950-352C-30E9-838A-8D7EFB986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7" t="11344" r="52927" b="-409"/>
          <a:stretch/>
        </p:blipFill>
        <p:spPr>
          <a:xfrm>
            <a:off x="950562" y="2511065"/>
            <a:ext cx="3559628" cy="27753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FB8E-0EBC-4080-BED2-B6E0CDD17F8C}"/>
              </a:ext>
            </a:extLst>
          </p:cNvPr>
          <p:cNvSpPr/>
          <p:nvPr/>
        </p:nvSpPr>
        <p:spPr>
          <a:xfrm>
            <a:off x="838200" y="2281506"/>
            <a:ext cx="3784353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738E5C-EC56-2A46-CE04-A4D75437E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92" y="2281506"/>
            <a:ext cx="6893459" cy="3234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dirty="0">
                <a:highlight>
                  <a:srgbClr val="FFFFFF"/>
                </a:highlight>
                <a:latin typeface="+mn-ea"/>
              </a:rPr>
              <a:t>Memory attention</a:t>
            </a:r>
          </a:p>
          <a:p>
            <a:pPr>
              <a:lnSpc>
                <a:spcPct val="100000"/>
              </a:lnSpc>
            </a:pPr>
            <a:endParaRPr lang="en-US" altLang="ko-KR" sz="2400" b="1" dirty="0"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과거 프레임의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feature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와 예측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, 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그리고 새로운 프롬프트에 따라 현재 프레임의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feature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를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conditioning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하는 역할</a:t>
            </a:r>
            <a:endParaRPr lang="en-US" altLang="ko-KR" sz="2400" dirty="0"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00000"/>
              </a:lnSpc>
            </a:pPr>
            <a:endParaRPr lang="en-US" altLang="ko-KR" sz="2400" dirty="0">
              <a:highlight>
                <a:srgbClr val="FFFFFF"/>
              </a:highlight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F181FC-5B14-E6DB-CC2D-AFA4A09C7E1A}"/>
              </a:ext>
            </a:extLst>
          </p:cNvPr>
          <p:cNvSpPr/>
          <p:nvPr/>
        </p:nvSpPr>
        <p:spPr>
          <a:xfrm>
            <a:off x="6786203" y="5493033"/>
            <a:ext cx="179614" cy="522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6EA08E-E4D8-058B-B0A4-C2FD23D10AF2}"/>
              </a:ext>
            </a:extLst>
          </p:cNvPr>
          <p:cNvSpPr/>
          <p:nvPr/>
        </p:nvSpPr>
        <p:spPr>
          <a:xfrm>
            <a:off x="6520360" y="5261313"/>
            <a:ext cx="175532" cy="940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8F8C2-3C03-BA56-31CB-5FADF3CA5813}"/>
              </a:ext>
            </a:extLst>
          </p:cNvPr>
          <p:cNvSpPr/>
          <p:nvPr/>
        </p:nvSpPr>
        <p:spPr>
          <a:xfrm>
            <a:off x="2525479" y="3348933"/>
            <a:ext cx="175532" cy="15840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A287CF-8F05-DAD1-2A57-0DCDE0ED90E7}"/>
              </a:ext>
            </a:extLst>
          </p:cNvPr>
          <p:cNvSpPr/>
          <p:nvPr/>
        </p:nvSpPr>
        <p:spPr>
          <a:xfrm>
            <a:off x="2365601" y="3128723"/>
            <a:ext cx="175532" cy="20245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78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FB8E-0EBC-4080-BED2-B6E0CDD17F8C}"/>
              </a:ext>
            </a:extLst>
          </p:cNvPr>
          <p:cNvSpPr/>
          <p:nvPr/>
        </p:nvSpPr>
        <p:spPr>
          <a:xfrm>
            <a:off x="214920" y="2090058"/>
            <a:ext cx="8605157" cy="411128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CAC063-6EF7-B2C1-A1B4-A0C94B8EFF72}"/>
              </a:ext>
            </a:extLst>
          </p:cNvPr>
          <p:cNvSpPr/>
          <p:nvPr/>
        </p:nvSpPr>
        <p:spPr>
          <a:xfrm>
            <a:off x="1646390" y="3127266"/>
            <a:ext cx="1796143" cy="254287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Self-attention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FA7573-5655-4DAA-4A91-3361866D7ADD}"/>
              </a:ext>
            </a:extLst>
          </p:cNvPr>
          <p:cNvSpPr/>
          <p:nvPr/>
        </p:nvSpPr>
        <p:spPr>
          <a:xfrm>
            <a:off x="4563761" y="3127266"/>
            <a:ext cx="1796143" cy="254287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Cross-attention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4EA77D-25B3-91A5-2662-57A0CC3CDCA5}"/>
              </a:ext>
            </a:extLst>
          </p:cNvPr>
          <p:cNvCxnSpPr/>
          <p:nvPr/>
        </p:nvCxnSpPr>
        <p:spPr>
          <a:xfrm flipV="1">
            <a:off x="3605820" y="4389068"/>
            <a:ext cx="718457" cy="963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9F0B14C-50C3-E329-930A-0599F386BE12}"/>
              </a:ext>
            </a:extLst>
          </p:cNvPr>
          <p:cNvCxnSpPr/>
          <p:nvPr/>
        </p:nvCxnSpPr>
        <p:spPr>
          <a:xfrm flipV="1">
            <a:off x="6561289" y="4389068"/>
            <a:ext cx="718457" cy="963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431DD83-69F9-9865-1973-48B18380D5D3}"/>
              </a:ext>
            </a:extLst>
          </p:cNvPr>
          <p:cNvSpPr txBox="1"/>
          <p:nvPr/>
        </p:nvSpPr>
        <p:spPr>
          <a:xfrm>
            <a:off x="214919" y="3713555"/>
            <a:ext cx="1375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Image</a:t>
            </a:r>
          </a:p>
          <a:p>
            <a:pPr algn="ctr"/>
            <a:r>
              <a:rPr lang="en-US" altLang="ko-KR" dirty="0"/>
              <a:t>Embedding</a:t>
            </a:r>
          </a:p>
          <a:p>
            <a:pPr algn="ctr"/>
            <a:r>
              <a:rPr lang="en-US" altLang="ko-KR" dirty="0"/>
              <a:t>(Current</a:t>
            </a:r>
          </a:p>
          <a:p>
            <a:pPr algn="ctr"/>
            <a:r>
              <a:rPr lang="en-US" altLang="ko-KR" dirty="0"/>
              <a:t>Frame)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EC1C4-0218-59D2-98BE-14C9BFAC681B}"/>
              </a:ext>
            </a:extLst>
          </p:cNvPr>
          <p:cNvSpPr txBox="1"/>
          <p:nvPr/>
        </p:nvSpPr>
        <p:spPr>
          <a:xfrm>
            <a:off x="1856612" y="2428049"/>
            <a:ext cx="137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Image</a:t>
            </a:r>
          </a:p>
          <a:p>
            <a:pPr algn="ctr"/>
            <a:r>
              <a:rPr lang="en-US" altLang="ko-KR" dirty="0"/>
              <a:t>Embedding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3FF6F6-2CB1-11C3-3B71-40EF76DA2AA0}"/>
              </a:ext>
            </a:extLst>
          </p:cNvPr>
          <p:cNvSpPr txBox="1"/>
          <p:nvPr/>
        </p:nvSpPr>
        <p:spPr>
          <a:xfrm>
            <a:off x="3609986" y="2428049"/>
            <a:ext cx="3703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Past frame feature </a:t>
            </a:r>
            <a:r>
              <a:rPr lang="en-US" altLang="ko-KR" dirty="0"/>
              <a:t>&amp; </a:t>
            </a:r>
            <a:r>
              <a:rPr lang="en-US" altLang="ko-KR" b="1" dirty="0"/>
              <a:t>Object </a:t>
            </a:r>
            <a:r>
              <a:rPr lang="en-US" altLang="ko-KR" b="1" dirty="0" err="1"/>
              <a:t>Ptr</a:t>
            </a:r>
            <a:endParaRPr lang="en-US" altLang="ko-KR" b="1" dirty="0"/>
          </a:p>
          <a:p>
            <a:pPr algn="ctr"/>
            <a:r>
              <a:rPr lang="en-US" altLang="ko-KR" dirty="0"/>
              <a:t>(from Memory Bank)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8568F8-D3F7-0CC8-EF29-C44096FBC084}"/>
              </a:ext>
            </a:extLst>
          </p:cNvPr>
          <p:cNvSpPr txBox="1"/>
          <p:nvPr/>
        </p:nvSpPr>
        <p:spPr>
          <a:xfrm>
            <a:off x="8594055" y="620134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X L(=4)</a:t>
            </a:r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DFCC9C-039E-D91B-6640-39F56DBAB101}"/>
              </a:ext>
            </a:extLst>
          </p:cNvPr>
          <p:cNvSpPr/>
          <p:nvPr/>
        </p:nvSpPr>
        <p:spPr>
          <a:xfrm>
            <a:off x="7533993" y="3135544"/>
            <a:ext cx="854525" cy="254287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M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1CCC4FC-D24C-812B-38DC-8533F91AE060}"/>
              </a:ext>
            </a:extLst>
          </p:cNvPr>
          <p:cNvCxnSpPr/>
          <p:nvPr/>
        </p:nvCxnSpPr>
        <p:spPr>
          <a:xfrm flipV="1">
            <a:off x="9074324" y="4389068"/>
            <a:ext cx="718457" cy="96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D81DE4-507E-20CB-0FB0-636777BBA5F0}"/>
              </a:ext>
            </a:extLst>
          </p:cNvPr>
          <p:cNvSpPr/>
          <p:nvPr/>
        </p:nvSpPr>
        <p:spPr>
          <a:xfrm>
            <a:off x="9941305" y="3762305"/>
            <a:ext cx="2117321" cy="128935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Image embedding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(Contextualized)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47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F5950-352C-30E9-838A-8D7EFB986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63" t="11344" r="33641" b="-409"/>
          <a:stretch/>
        </p:blipFill>
        <p:spPr>
          <a:xfrm>
            <a:off x="950562" y="2511065"/>
            <a:ext cx="3559628" cy="27753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FB8E-0EBC-4080-BED2-B6E0CDD17F8C}"/>
              </a:ext>
            </a:extLst>
          </p:cNvPr>
          <p:cNvSpPr/>
          <p:nvPr/>
        </p:nvSpPr>
        <p:spPr>
          <a:xfrm>
            <a:off x="838200" y="2281506"/>
            <a:ext cx="3784353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738E5C-EC56-2A46-CE04-A4D75437E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92" y="2281506"/>
            <a:ext cx="6893459" cy="3234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dirty="0">
                <a:highlight>
                  <a:srgbClr val="FFFFFF"/>
                </a:highlight>
                <a:latin typeface="+mn-ea"/>
              </a:rPr>
              <a:t>Prompt Encoder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400" b="1" dirty="0"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각 프롬프트 유형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(mask, points, box)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에 대해 위치 인코딩과 학습된 </a:t>
            </a:r>
            <a:r>
              <a:rPr lang="ko-KR" altLang="en-US" sz="2400" dirty="0" err="1">
                <a:highlight>
                  <a:srgbClr val="FFFFFF"/>
                </a:highlight>
                <a:latin typeface="+mn-ea"/>
              </a:rPr>
              <a:t>임베딩을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 합산</a:t>
            </a:r>
            <a:endParaRPr lang="en-US" altLang="ko-KR" sz="2400" dirty="0">
              <a:highlight>
                <a:srgbClr val="FFFFFF"/>
              </a:highlight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dirty="0">
                <a:highlight>
                  <a:srgbClr val="FFFFFF"/>
                </a:highlight>
                <a:latin typeface="+mn-ea"/>
              </a:rPr>
              <a:t>(</a:t>
            </a:r>
            <a:r>
              <a:rPr lang="ko-KR" altLang="en-US" sz="2000" dirty="0">
                <a:highlight>
                  <a:srgbClr val="FFFFFF"/>
                </a:highlight>
                <a:latin typeface="+mn-ea"/>
              </a:rPr>
              <a:t>마스크는 </a:t>
            </a:r>
            <a:r>
              <a:rPr lang="ko-KR" altLang="en-US" sz="2000" dirty="0" err="1">
                <a:highlight>
                  <a:srgbClr val="FFFFFF"/>
                </a:highlight>
                <a:latin typeface="+mn-ea"/>
              </a:rPr>
              <a:t>컨볼루션을</a:t>
            </a:r>
            <a:r>
              <a:rPr lang="ko-KR" altLang="en-US" sz="2000" dirty="0">
                <a:highlight>
                  <a:srgbClr val="FFFFFF"/>
                </a:highlight>
                <a:latin typeface="+mn-ea"/>
              </a:rPr>
              <a:t> 사용해 </a:t>
            </a:r>
            <a:r>
              <a:rPr lang="ko-KR" altLang="en-US" sz="2000" dirty="0" err="1">
                <a:highlight>
                  <a:srgbClr val="FFFFFF"/>
                </a:highlight>
                <a:latin typeface="+mn-ea"/>
              </a:rPr>
              <a:t>임베딩하여</a:t>
            </a:r>
            <a:r>
              <a:rPr lang="ko-KR" altLang="en-US" sz="2000" dirty="0">
                <a:highlight>
                  <a:srgbClr val="FFFFFF"/>
                </a:highlight>
                <a:latin typeface="+mn-ea"/>
              </a:rPr>
              <a:t> 프레임 </a:t>
            </a:r>
            <a:r>
              <a:rPr lang="ko-KR" altLang="en-US" sz="2000" dirty="0" err="1">
                <a:highlight>
                  <a:srgbClr val="FFFFFF"/>
                </a:highlight>
                <a:latin typeface="+mn-ea"/>
              </a:rPr>
              <a:t>임베딩과</a:t>
            </a:r>
            <a:r>
              <a:rPr lang="ko-KR" altLang="en-US" sz="2000" dirty="0">
                <a:highlight>
                  <a:srgbClr val="FFFFFF"/>
                </a:highlight>
                <a:latin typeface="+mn-ea"/>
              </a:rPr>
              <a:t> 합산</a:t>
            </a:r>
            <a:r>
              <a:rPr lang="en-US" altLang="ko-KR" sz="2000" dirty="0">
                <a:highlight>
                  <a:srgbClr val="FFFFFF"/>
                </a:highlight>
                <a:latin typeface="+mn-ea"/>
              </a:rPr>
              <a:t>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E856CC5-426E-2BF3-DF87-A9353BDFE646}"/>
              </a:ext>
            </a:extLst>
          </p:cNvPr>
          <p:cNvCxnSpPr/>
          <p:nvPr/>
        </p:nvCxnSpPr>
        <p:spPr>
          <a:xfrm flipV="1">
            <a:off x="5155467" y="5497308"/>
            <a:ext cx="718457" cy="96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7D93BC-F72F-091D-2127-9D82BC98D467}"/>
              </a:ext>
            </a:extLst>
          </p:cNvPr>
          <p:cNvSpPr/>
          <p:nvPr/>
        </p:nvSpPr>
        <p:spPr>
          <a:xfrm>
            <a:off x="6515099" y="5126793"/>
            <a:ext cx="2705101" cy="77840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prompt tokens</a:t>
            </a:r>
          </a:p>
        </p:txBody>
      </p:sp>
    </p:spTree>
    <p:extLst>
      <p:ext uri="{BB962C8B-B14F-4D97-AF65-F5344CB8AC3E}">
        <p14:creationId xmlns:p14="http://schemas.microsoft.com/office/powerpoint/2010/main" val="189724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F5950-352C-30E9-838A-8D7EFB986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63" t="11344" r="33641" b="-409"/>
          <a:stretch/>
        </p:blipFill>
        <p:spPr>
          <a:xfrm>
            <a:off x="950562" y="2511065"/>
            <a:ext cx="3559628" cy="27753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FB8E-0EBC-4080-BED2-B6E0CDD17F8C}"/>
              </a:ext>
            </a:extLst>
          </p:cNvPr>
          <p:cNvSpPr/>
          <p:nvPr/>
        </p:nvSpPr>
        <p:spPr>
          <a:xfrm>
            <a:off x="838200" y="2281506"/>
            <a:ext cx="3784353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738E5C-EC56-2A46-CE04-A4D75437E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92" y="2281506"/>
            <a:ext cx="6893459" cy="3234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dirty="0">
                <a:highlight>
                  <a:srgbClr val="FFFFFF"/>
                </a:highlight>
                <a:latin typeface="+mn-ea"/>
              </a:rPr>
              <a:t>Mask Decoder</a:t>
            </a:r>
          </a:p>
          <a:p>
            <a:pPr>
              <a:lnSpc>
                <a:spcPct val="100000"/>
              </a:lnSpc>
            </a:pPr>
            <a:endParaRPr lang="en-US" altLang="ko-KR" sz="2400" b="1" dirty="0">
              <a:highlight>
                <a:srgbClr val="FFFFFF"/>
              </a:highlight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4D914E-037A-74FA-D74E-937C17AC5261}"/>
              </a:ext>
            </a:extLst>
          </p:cNvPr>
          <p:cNvSpPr/>
          <p:nvPr/>
        </p:nvSpPr>
        <p:spPr>
          <a:xfrm>
            <a:off x="3732959" y="3637496"/>
            <a:ext cx="179614" cy="522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56A73-0A56-98E4-1767-890EC5D73979}"/>
              </a:ext>
            </a:extLst>
          </p:cNvPr>
          <p:cNvSpPr/>
          <p:nvPr/>
        </p:nvSpPr>
        <p:spPr>
          <a:xfrm>
            <a:off x="3581419" y="3405776"/>
            <a:ext cx="175532" cy="940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2F7E451-7D12-2843-0791-5F42975E0001}"/>
              </a:ext>
            </a:extLst>
          </p:cNvPr>
          <p:cNvCxnSpPr/>
          <p:nvPr/>
        </p:nvCxnSpPr>
        <p:spPr>
          <a:xfrm flipV="1">
            <a:off x="5155467" y="5497308"/>
            <a:ext cx="718457" cy="96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C9DF78-69C4-8BF4-2680-C0C637C15C6E}"/>
              </a:ext>
            </a:extLst>
          </p:cNvPr>
          <p:cNvSpPr/>
          <p:nvPr/>
        </p:nvSpPr>
        <p:spPr>
          <a:xfrm>
            <a:off x="6515099" y="5126793"/>
            <a:ext cx="3784353" cy="77840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Masks / obj </a:t>
            </a:r>
            <a:r>
              <a:rPr lang="en-US" altLang="ko-KR" sz="2000" b="1" dirty="0" err="1">
                <a:solidFill>
                  <a:schemeClr val="tx1"/>
                </a:solidFill>
              </a:rPr>
              <a:t>ptr</a:t>
            </a:r>
            <a:r>
              <a:rPr lang="en-US" altLang="ko-KR" sz="2000" b="1" dirty="0">
                <a:solidFill>
                  <a:schemeClr val="tx1"/>
                </a:solidFill>
              </a:rPr>
              <a:t> / </a:t>
            </a:r>
            <a:r>
              <a:rPr lang="en-US" altLang="ko-KR" sz="2000" b="1" dirty="0" err="1">
                <a:solidFill>
                  <a:schemeClr val="tx1"/>
                </a:solidFill>
              </a:rPr>
              <a:t>IoU</a:t>
            </a:r>
            <a:r>
              <a:rPr lang="en-US" altLang="ko-KR" sz="2000" b="1" dirty="0">
                <a:solidFill>
                  <a:schemeClr val="tx1"/>
                </a:solidFill>
              </a:rPr>
              <a:t> scores / occlusion score</a:t>
            </a:r>
          </a:p>
        </p:txBody>
      </p:sp>
    </p:spTree>
    <p:extLst>
      <p:ext uri="{BB962C8B-B14F-4D97-AF65-F5344CB8AC3E}">
        <p14:creationId xmlns:p14="http://schemas.microsoft.com/office/powerpoint/2010/main" val="392583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FB8E-0EBC-4080-BED2-B6E0CDD17F8C}"/>
              </a:ext>
            </a:extLst>
          </p:cNvPr>
          <p:cNvSpPr/>
          <p:nvPr/>
        </p:nvSpPr>
        <p:spPr>
          <a:xfrm>
            <a:off x="718457" y="1992086"/>
            <a:ext cx="10809513" cy="450078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3A9E6C5-5416-F4A0-31F0-6309401A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326901"/>
            <a:ext cx="85725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3A0326-63C7-E00F-664B-A0C7164343A4}"/>
              </a:ext>
            </a:extLst>
          </p:cNvPr>
          <p:cNvSpPr/>
          <p:nvPr/>
        </p:nvSpPr>
        <p:spPr>
          <a:xfrm>
            <a:off x="250370" y="2330790"/>
            <a:ext cx="2541816" cy="77840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Image embedding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(Contextualized)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EEE1B9-4A30-7D6C-B658-2467A80A61DC}"/>
              </a:ext>
            </a:extLst>
          </p:cNvPr>
          <p:cNvSpPr/>
          <p:nvPr/>
        </p:nvSpPr>
        <p:spPr>
          <a:xfrm>
            <a:off x="7831433" y="2088606"/>
            <a:ext cx="179614" cy="522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07AD23-C93B-A2ED-F98B-053D109E47A5}"/>
              </a:ext>
            </a:extLst>
          </p:cNvPr>
          <p:cNvSpPr/>
          <p:nvPr/>
        </p:nvSpPr>
        <p:spPr>
          <a:xfrm>
            <a:off x="7565590" y="1856886"/>
            <a:ext cx="175532" cy="940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55D07C-2089-5699-521E-D755F752A08E}"/>
              </a:ext>
            </a:extLst>
          </p:cNvPr>
          <p:cNvSpPr/>
          <p:nvPr/>
        </p:nvSpPr>
        <p:spPr>
          <a:xfrm>
            <a:off x="168727" y="4021983"/>
            <a:ext cx="2705101" cy="77840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prompt tokens</a:t>
            </a:r>
          </a:p>
        </p:txBody>
      </p:sp>
    </p:spTree>
    <p:extLst>
      <p:ext uri="{BB962C8B-B14F-4D97-AF65-F5344CB8AC3E}">
        <p14:creationId xmlns:p14="http://schemas.microsoft.com/office/powerpoint/2010/main" val="412055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F5950-352C-30E9-838A-8D7EFB986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38" t="11344" r="9466" b="-409"/>
          <a:stretch/>
        </p:blipFill>
        <p:spPr>
          <a:xfrm>
            <a:off x="950562" y="2511065"/>
            <a:ext cx="3559628" cy="27753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FB8E-0EBC-4080-BED2-B6E0CDD17F8C}"/>
              </a:ext>
            </a:extLst>
          </p:cNvPr>
          <p:cNvSpPr/>
          <p:nvPr/>
        </p:nvSpPr>
        <p:spPr>
          <a:xfrm>
            <a:off x="838200" y="2281506"/>
            <a:ext cx="3784353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738E5C-EC56-2A46-CE04-A4D75437E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92" y="2281506"/>
            <a:ext cx="6893459" cy="3234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dirty="0">
                <a:highlight>
                  <a:srgbClr val="FFFFFF"/>
                </a:highlight>
                <a:latin typeface="+mn-ea"/>
              </a:rPr>
              <a:t>Memory Encoder</a:t>
            </a:r>
          </a:p>
          <a:p>
            <a:pPr>
              <a:lnSpc>
                <a:spcPct val="100000"/>
              </a:lnSpc>
            </a:pPr>
            <a:endParaRPr lang="en-US" altLang="ko-KR" sz="2400" b="1" dirty="0"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310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391F9-414E-A480-A23D-2CE700E4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C9817C6-E7EA-462B-2DBE-34B819F3809E}"/>
              </a:ext>
            </a:extLst>
          </p:cNvPr>
          <p:cNvSpPr txBox="1">
            <a:spLocks/>
          </p:cNvSpPr>
          <p:nvPr/>
        </p:nvSpPr>
        <p:spPr>
          <a:xfrm>
            <a:off x="838200" y="1355873"/>
            <a:ext cx="87630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Task: </a:t>
            </a:r>
            <a:r>
              <a:rPr lang="en-US" altLang="ko-KR" dirty="0" err="1"/>
              <a:t>Promptable</a:t>
            </a:r>
            <a:r>
              <a:rPr lang="en-US" altLang="ko-KR" dirty="0"/>
              <a:t> Segmentation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0D140C-B602-B2E3-65BE-149BA9AB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3"/>
          <a:stretch/>
        </p:blipFill>
        <p:spPr>
          <a:xfrm>
            <a:off x="220301" y="2443516"/>
            <a:ext cx="11751398" cy="291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95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A5E71F-267B-54F0-C8A6-B597568FEE7F}"/>
              </a:ext>
            </a:extLst>
          </p:cNvPr>
          <p:cNvSpPr/>
          <p:nvPr/>
        </p:nvSpPr>
        <p:spPr>
          <a:xfrm>
            <a:off x="214920" y="2090058"/>
            <a:ext cx="8605157" cy="411128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1B8B2A-C57D-E775-B140-9E87AB87B1DD}"/>
              </a:ext>
            </a:extLst>
          </p:cNvPr>
          <p:cNvSpPr/>
          <p:nvPr/>
        </p:nvSpPr>
        <p:spPr>
          <a:xfrm>
            <a:off x="555171" y="2681436"/>
            <a:ext cx="1681844" cy="77840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Masks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CDB82C-0957-BB2B-260E-86224989E133}"/>
              </a:ext>
            </a:extLst>
          </p:cNvPr>
          <p:cNvSpPr/>
          <p:nvPr/>
        </p:nvSpPr>
        <p:spPr>
          <a:xfrm>
            <a:off x="3815222" y="4082492"/>
            <a:ext cx="1681844" cy="158922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obj </a:t>
            </a:r>
            <a:r>
              <a:rPr lang="en-US" altLang="ko-KR" sz="2000" b="1" dirty="0" err="1">
                <a:solidFill>
                  <a:schemeClr val="tx1"/>
                </a:solidFill>
              </a:rPr>
              <a:t>ptr</a:t>
            </a:r>
            <a:r>
              <a:rPr lang="en-US" altLang="ko-KR" sz="2000" b="1" dirty="0">
                <a:solidFill>
                  <a:schemeClr val="tx1"/>
                </a:solidFill>
              </a:rPr>
              <a:t> / </a:t>
            </a:r>
            <a:r>
              <a:rPr lang="en-US" altLang="ko-KR" sz="2000" b="1" dirty="0" err="1">
                <a:solidFill>
                  <a:schemeClr val="tx1"/>
                </a:solidFill>
              </a:rPr>
              <a:t>IoU</a:t>
            </a:r>
            <a:r>
              <a:rPr lang="en-US" altLang="ko-KR" sz="2000" b="1" dirty="0">
                <a:solidFill>
                  <a:schemeClr val="tx1"/>
                </a:solidFill>
              </a:rPr>
              <a:t> scores / occlusion score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316901-2684-8B51-8EBD-B46395F6A907}"/>
              </a:ext>
            </a:extLst>
          </p:cNvPr>
          <p:cNvSpPr/>
          <p:nvPr/>
        </p:nvSpPr>
        <p:spPr>
          <a:xfrm>
            <a:off x="2860001" y="2567136"/>
            <a:ext cx="1796143" cy="10070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Conv-module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83800F-E260-5CEB-8A22-47FC5C4E1792}"/>
              </a:ext>
            </a:extLst>
          </p:cNvPr>
          <p:cNvSpPr/>
          <p:nvPr/>
        </p:nvSpPr>
        <p:spPr>
          <a:xfrm>
            <a:off x="5327930" y="2798856"/>
            <a:ext cx="179614" cy="522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9963AC-40D6-75D0-D254-BAE8CEC26999}"/>
              </a:ext>
            </a:extLst>
          </p:cNvPr>
          <p:cNvSpPr/>
          <p:nvPr/>
        </p:nvSpPr>
        <p:spPr>
          <a:xfrm>
            <a:off x="5062087" y="2567136"/>
            <a:ext cx="175532" cy="940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F6EE185-ABFB-4823-C8C7-EEDD58008DD7}"/>
              </a:ext>
            </a:extLst>
          </p:cNvPr>
          <p:cNvCxnSpPr>
            <a:cxnSpLocks/>
          </p:cNvCxnSpPr>
          <p:nvPr/>
        </p:nvCxnSpPr>
        <p:spPr>
          <a:xfrm>
            <a:off x="2375661" y="3157733"/>
            <a:ext cx="34569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4D98B5-5B39-5EE6-5577-71771397E3EB}"/>
              </a:ext>
            </a:extLst>
          </p:cNvPr>
          <p:cNvSpPr txBox="1"/>
          <p:nvPr/>
        </p:nvSpPr>
        <p:spPr>
          <a:xfrm>
            <a:off x="4642405" y="2832168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+</a:t>
            </a:r>
            <a:endParaRPr lang="ko-KR" altLang="en-US" sz="24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CF9BB1-19AF-B27B-3194-1C2245FE4CF6}"/>
              </a:ext>
            </a:extLst>
          </p:cNvPr>
          <p:cNvSpPr/>
          <p:nvPr/>
        </p:nvSpPr>
        <p:spPr>
          <a:xfrm>
            <a:off x="6309545" y="2567136"/>
            <a:ext cx="1796143" cy="310457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(Light) Convolution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Layer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CEEC48-A57B-14D3-FF43-DB7F6293B7BA}"/>
              </a:ext>
            </a:extLst>
          </p:cNvPr>
          <p:cNvCxnSpPr>
            <a:cxnSpLocks/>
          </p:cNvCxnSpPr>
          <p:nvPr/>
        </p:nvCxnSpPr>
        <p:spPr>
          <a:xfrm>
            <a:off x="5750306" y="3157733"/>
            <a:ext cx="34569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3C96DA-2DC2-4D83-3016-43BA1D2602B1}"/>
              </a:ext>
            </a:extLst>
          </p:cNvPr>
          <p:cNvCxnSpPr>
            <a:cxnSpLocks/>
          </p:cNvCxnSpPr>
          <p:nvPr/>
        </p:nvCxnSpPr>
        <p:spPr>
          <a:xfrm>
            <a:off x="5750306" y="4877103"/>
            <a:ext cx="34569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9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Model: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equipping the SAM architecture to use memory when applied to video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F5950-352C-30E9-838A-8D7EFB986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17" t="11344" r="-613" b="-409"/>
          <a:stretch/>
        </p:blipFill>
        <p:spPr>
          <a:xfrm>
            <a:off x="950562" y="2511065"/>
            <a:ext cx="3559628" cy="27753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FB8E-0EBC-4080-BED2-B6E0CDD17F8C}"/>
              </a:ext>
            </a:extLst>
          </p:cNvPr>
          <p:cNvSpPr/>
          <p:nvPr/>
        </p:nvSpPr>
        <p:spPr>
          <a:xfrm>
            <a:off x="838200" y="2281506"/>
            <a:ext cx="3784353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E738E5C-EC56-2A46-CE04-A4D75437E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92" y="2281506"/>
            <a:ext cx="6893459" cy="323449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dirty="0">
                <a:highlight>
                  <a:srgbClr val="FFFFFF"/>
                </a:highlight>
                <a:latin typeface="+mn-ea"/>
              </a:rPr>
              <a:t>Memory Bank</a:t>
            </a:r>
          </a:p>
          <a:p>
            <a:pPr>
              <a:lnSpc>
                <a:spcPct val="100000"/>
              </a:lnSpc>
            </a:pPr>
            <a:endParaRPr lang="en-US" altLang="ko-KR" sz="2400" b="1" dirty="0"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메모리 뱅크는 최대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N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개의 최근 프레임에 대한 메모리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FIFO 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큐를 유지</a:t>
            </a:r>
            <a:endParaRPr lang="en-US" altLang="ko-KR" sz="2400" dirty="0"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동영상에서 타겟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object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에 대한 과거 예측 정보를 유지</a:t>
            </a:r>
            <a:endParaRPr lang="en-US" altLang="ko-KR" sz="2400" dirty="0"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최대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M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개의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prompted 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프레임에 대한 </a:t>
            </a: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FIFO </a:t>
            </a:r>
            <a:r>
              <a:rPr lang="ko-KR" altLang="en-US" sz="2400" dirty="0">
                <a:highlight>
                  <a:srgbClr val="FFFFFF"/>
                </a:highlight>
                <a:latin typeface="+mn-ea"/>
              </a:rPr>
              <a:t>큐에 프롬프트의 정보를 저장</a:t>
            </a:r>
            <a:endParaRPr lang="en-US" altLang="ko-KR" sz="2400" dirty="0"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Data: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diverse SA-V dataset for training and benchmarking 	video segmentation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CB5EF9B-268B-4C44-D9EA-FA972DED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3643"/>
            <a:ext cx="10515600" cy="43792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Phase 1: SAM per frame (</a:t>
            </a:r>
            <a:r>
              <a:rPr lang="ko-KR" altLang="en-US" b="1" dirty="0"/>
              <a:t>수동 </a:t>
            </a:r>
            <a:r>
              <a:rPr lang="en-US" altLang="ko-KR" b="1" dirty="0"/>
              <a:t>annotate)</a:t>
            </a:r>
          </a:p>
          <a:p>
            <a:endParaRPr lang="en-US" altLang="ko-KR" b="1" dirty="0"/>
          </a:p>
          <a:p>
            <a:r>
              <a:rPr lang="en-US" altLang="ko-KR" sz="2000" dirty="0"/>
              <a:t>SAM</a:t>
            </a:r>
            <a:r>
              <a:rPr lang="ko-KR" altLang="en-US" sz="2000" dirty="0"/>
              <a:t>을 사용하여 비디오의 </a:t>
            </a:r>
            <a:r>
              <a:rPr lang="ko-KR" altLang="en-US" sz="2000" b="1" dirty="0"/>
              <a:t>각 프레임</a:t>
            </a:r>
            <a:r>
              <a:rPr lang="ko-KR" altLang="en-US" sz="2000" dirty="0"/>
              <a:t>에서 객체 마스크를 생성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추가적으로 브러시와 지우개 같은 </a:t>
            </a:r>
            <a:r>
              <a:rPr lang="ko-KR" altLang="en-US" sz="2000" b="1" dirty="0"/>
              <a:t>픽셀 정밀 수동 편집 도구</a:t>
            </a:r>
            <a:r>
              <a:rPr lang="ko-KR" altLang="en-US" sz="2000" dirty="0"/>
              <a:t>를 사용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트래킹</a:t>
            </a:r>
            <a:r>
              <a:rPr lang="ko-KR" altLang="en-US" sz="2000" dirty="0"/>
              <a:t> 모델은 사용되지 않으며</a:t>
            </a:r>
            <a:r>
              <a:rPr lang="en-US" altLang="ko-KR" sz="2000" dirty="0"/>
              <a:t>, </a:t>
            </a:r>
            <a:r>
              <a:rPr lang="ko-KR" altLang="en-US" sz="2000" dirty="0"/>
              <a:t>각 프레임에 대해 마스크를 처음부터 다시 주석을 다는 방식</a:t>
            </a:r>
          </a:p>
        </p:txBody>
      </p:sp>
    </p:spTree>
    <p:extLst>
      <p:ext uri="{BB962C8B-B14F-4D97-AF65-F5344CB8AC3E}">
        <p14:creationId xmlns:p14="http://schemas.microsoft.com/office/powerpoint/2010/main" val="365536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Data: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diverse SA-V dataset for training and benchmarking 	video segmentation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CB5EF9B-268B-4C44-D9EA-FA972DED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3643"/>
            <a:ext cx="10515600" cy="43792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Phase 2: SAM + SAM 2 Mask (</a:t>
            </a:r>
            <a:r>
              <a:rPr lang="ko-KR" altLang="en-US" b="1" dirty="0"/>
              <a:t>시간적 속성 </a:t>
            </a:r>
            <a:r>
              <a:rPr lang="en-US" altLang="ko-KR" b="1" dirty="0"/>
              <a:t>mask </a:t>
            </a:r>
            <a:r>
              <a:rPr lang="ko-KR" altLang="en-US" b="1" dirty="0"/>
              <a:t>생성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sz="2000" dirty="0"/>
              <a:t>초기 프레임에서 </a:t>
            </a:r>
            <a:r>
              <a:rPr lang="en-US" altLang="ko-KR" sz="2000" b="1" dirty="0"/>
              <a:t>SAM</a:t>
            </a:r>
            <a:r>
              <a:rPr lang="ko-KR" altLang="en-US" sz="2000" dirty="0"/>
              <a:t>과 </a:t>
            </a:r>
            <a:r>
              <a:rPr lang="ko-KR" altLang="en-US" sz="2000" b="1" dirty="0"/>
              <a:t>다른 여러 도구</a:t>
            </a:r>
            <a:r>
              <a:rPr lang="ko-KR" altLang="en-US" sz="2000" dirty="0"/>
              <a:t>를 사용하여 공간적 마스크를 생성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SAM 2 Mask</a:t>
            </a:r>
            <a:r>
              <a:rPr lang="ko-KR" altLang="en-US" sz="2000" dirty="0"/>
              <a:t>를 사용하여 이 마스크를 나머지 프레임으로 시간적으로 </a:t>
            </a:r>
            <a:r>
              <a:rPr lang="ko-KR" altLang="en-US" sz="2000" b="1" dirty="0"/>
              <a:t>전파 </a:t>
            </a:r>
            <a:r>
              <a:rPr lang="en-US" altLang="ko-KR" sz="2000" b="1" dirty="0"/>
              <a:t>(propagate)</a:t>
            </a:r>
          </a:p>
          <a:p>
            <a:endParaRPr lang="en-US" altLang="ko-KR" sz="2000" b="1" dirty="0"/>
          </a:p>
          <a:p>
            <a:r>
              <a:rPr lang="ko-KR" altLang="en-US" sz="2000" dirty="0"/>
              <a:t>필요에 따라 </a:t>
            </a:r>
            <a:r>
              <a:rPr lang="en-US" altLang="ko-KR" sz="2000" dirty="0"/>
              <a:t>SAM</a:t>
            </a:r>
            <a:r>
              <a:rPr lang="ko-KR" altLang="en-US" sz="2000" dirty="0"/>
              <a:t>을 사용하여 마스크를 수정하고</a:t>
            </a:r>
            <a:r>
              <a:rPr lang="en-US" altLang="ko-KR" sz="2000" dirty="0"/>
              <a:t>, SAM 2 Mask</a:t>
            </a:r>
            <a:r>
              <a:rPr lang="ko-KR" altLang="en-US" sz="2000" dirty="0"/>
              <a:t>를 통해 다시 전파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 과정을 반복하여 마스크를 최적화</a:t>
            </a:r>
          </a:p>
        </p:txBody>
      </p:sp>
    </p:spTree>
    <p:extLst>
      <p:ext uri="{BB962C8B-B14F-4D97-AF65-F5344CB8AC3E}">
        <p14:creationId xmlns:p14="http://schemas.microsoft.com/office/powerpoint/2010/main" val="123926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Data: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diverse SA-V dataset for training and benchmarking 	video segmentation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CB5EF9B-268B-4C44-D9EA-FA972DED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3643"/>
            <a:ext cx="10869386" cy="43792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Phase 3: SAM 2 (</a:t>
            </a:r>
            <a:r>
              <a:rPr lang="ko-KR" altLang="en-US" b="1" dirty="0"/>
              <a:t>모든 </a:t>
            </a:r>
            <a:r>
              <a:rPr lang="en-US" altLang="ko-KR" b="1" dirty="0"/>
              <a:t>frame</a:t>
            </a:r>
            <a:r>
              <a:rPr lang="ko-KR" altLang="en-US" b="1" dirty="0"/>
              <a:t> 대해 효과적으로 </a:t>
            </a:r>
            <a:r>
              <a:rPr lang="en-US" altLang="ko-KR" b="1" dirty="0"/>
              <a:t>mask </a:t>
            </a:r>
            <a:r>
              <a:rPr lang="ko-KR" altLang="en-US" b="1" dirty="0"/>
              <a:t>생성 </a:t>
            </a:r>
            <a:r>
              <a:rPr lang="en-US" altLang="ko-KR" b="1" dirty="0"/>
              <a:t>&amp; </a:t>
            </a:r>
            <a:r>
              <a:rPr lang="ko-KR" altLang="en-US" b="1" dirty="0"/>
              <a:t>수정</a:t>
            </a:r>
            <a:r>
              <a:rPr lang="en-US" altLang="ko-KR" b="1" dirty="0"/>
              <a:t>)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주석자가 가끔씩 수정 클릭 제공하여 </a:t>
            </a:r>
            <a:r>
              <a:rPr lang="en-US" altLang="ko-KR" sz="2000" dirty="0"/>
              <a:t>refine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이전 프레임의 메모리 덕분에 중간 프레임의 마스크를 수정하기가 쉬움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48E47F-7110-7D77-37EB-6A964F340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727" y="4244651"/>
            <a:ext cx="6792273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5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Data: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diverse SA-V dataset for training and benchmarking 	video segmentation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735959-44E7-1A7B-32EA-B9CC92C3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9" y="2434543"/>
            <a:ext cx="11201715" cy="30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5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 Eval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1C533-365F-A0F3-D374-F98EF950313E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Qualitative evaluation</a:t>
            </a:r>
          </a:p>
        </p:txBody>
      </p:sp>
      <p:pic>
        <p:nvPicPr>
          <p:cNvPr id="5" name="children_tracking_demo_video copy 3">
            <a:hlinkClick r:id="" action="ppaction://media"/>
            <a:extLst>
              <a:ext uri="{FF2B5EF4-FFF2-40B4-BE49-F238E27FC236}">
                <a16:creationId xmlns:a16="http://schemas.microsoft.com/office/drawing/2014/main" id="{4AA3C951-FD2E-98AE-6D99-658C75D4A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157560"/>
            <a:ext cx="5715000" cy="381000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FB372E5-F512-1531-52BF-CDFAE30D9F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t="21009" r="7460" b="18533"/>
          <a:stretch/>
        </p:blipFill>
        <p:spPr>
          <a:xfrm>
            <a:off x="381000" y="2157560"/>
            <a:ext cx="5715000" cy="41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 Eval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246D5-C9D6-2FF8-54C5-E0462D1A2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4" y="2452836"/>
            <a:ext cx="10998011" cy="349380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239156B-1F37-1108-7189-ABBE7F7F79AC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err="1"/>
              <a:t>Promptable</a:t>
            </a:r>
            <a:r>
              <a:rPr lang="en-US" altLang="ko-KR" sz="2400" b="1" dirty="0"/>
              <a:t> video segmentation (</a:t>
            </a:r>
            <a:r>
              <a:rPr lang="en-US" altLang="ko-KR" sz="2400" b="1" dirty="0" err="1"/>
              <a:t>iVOS</a:t>
            </a:r>
            <a:r>
              <a:rPr lang="en-US" altLang="ko-KR" sz="2400" b="1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Zero-shot accuracy over 9 datasets in interactive offline and online evaluation settings.</a:t>
            </a:r>
          </a:p>
        </p:txBody>
      </p:sp>
    </p:spTree>
    <p:extLst>
      <p:ext uri="{BB962C8B-B14F-4D97-AF65-F5344CB8AC3E}">
        <p14:creationId xmlns:p14="http://schemas.microsoft.com/office/powerpoint/2010/main" val="104567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 Eval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239156B-1F37-1108-7189-ABBE7F7F79AC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Semi-supervised video object segmentation (VOS)</a:t>
            </a:r>
          </a:p>
          <a:p>
            <a:pPr marL="0" indent="0">
              <a:buNone/>
            </a:pPr>
            <a:r>
              <a:rPr lang="en-US" altLang="ko-KR" sz="2000" dirty="0"/>
              <a:t>Zero-shot accuracy across 17 video datasets under semi-supervised VOS evaluation using different prompts.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6D76C4-7B3E-C81B-CAAB-E8E36ACC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04" y="3429000"/>
            <a:ext cx="10490296" cy="1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4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 Eval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239156B-1F37-1108-7189-ABBE7F7F79AC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Comparison video object segmentation (VOS)</a:t>
            </a:r>
          </a:p>
          <a:p>
            <a:pPr marL="0" indent="0">
              <a:buNone/>
            </a:pPr>
            <a:r>
              <a:rPr lang="en-US" altLang="ko-KR" sz="2000" dirty="0"/>
              <a:t>VOS comparison to prior work.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AF07C6-77CC-4268-A644-38C2F2F5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157560"/>
            <a:ext cx="10537451" cy="44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391F9-414E-A480-A23D-2CE700E4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C9817C6-E7EA-462B-2DBE-34B819F3809E}"/>
              </a:ext>
            </a:extLst>
          </p:cNvPr>
          <p:cNvSpPr txBox="1">
            <a:spLocks/>
          </p:cNvSpPr>
          <p:nvPr/>
        </p:nvSpPr>
        <p:spPr>
          <a:xfrm>
            <a:off x="838200" y="1355873"/>
            <a:ext cx="87630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Task: </a:t>
            </a:r>
            <a:r>
              <a:rPr lang="en-US" altLang="ko-KR" dirty="0" err="1"/>
              <a:t>Promptable</a:t>
            </a:r>
            <a:r>
              <a:rPr lang="en-US" altLang="ko-KR" dirty="0"/>
              <a:t> Segmentation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9F97E1-20F0-1980-D345-9617FCA55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3"/>
          <a:stretch/>
        </p:blipFill>
        <p:spPr>
          <a:xfrm>
            <a:off x="220301" y="2443516"/>
            <a:ext cx="11751398" cy="29104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55AAE42-26EE-C6EA-9C3E-F787467B40FA}"/>
              </a:ext>
            </a:extLst>
          </p:cNvPr>
          <p:cNvSpPr/>
          <p:nvPr/>
        </p:nvSpPr>
        <p:spPr>
          <a:xfrm>
            <a:off x="126744" y="2281506"/>
            <a:ext cx="3784353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81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413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 Eval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239156B-1F37-1108-7189-ABBE7F7F79AC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Segmentation</a:t>
            </a:r>
          </a:p>
          <a:p>
            <a:pPr marL="0" indent="0">
              <a:buNone/>
            </a:pPr>
            <a:r>
              <a:rPr lang="en-US" altLang="ko-KR" sz="2000" dirty="0"/>
              <a:t>Zero-shot accuracy on the Segment Anything (SA) task across 37 datasets.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13C62E-1195-0A7A-6A3C-28DF6D6A7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98" y="2672285"/>
            <a:ext cx="10116804" cy="18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5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 Ablation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239156B-1F37-1108-7189-ABBE7F7F79AC}"/>
              </a:ext>
            </a:extLst>
          </p:cNvPr>
          <p:cNvSpPr txBox="1">
            <a:spLocks/>
          </p:cNvSpPr>
          <p:nvPr/>
        </p:nvSpPr>
        <p:spPr>
          <a:xfrm>
            <a:off x="838199" y="1355873"/>
            <a:ext cx="11353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Model architecture ablations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CB7946-5533-1B13-64EB-870FEB75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45" y="1805433"/>
            <a:ext cx="9826509" cy="49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7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1E3E-ECDE-A993-CEC1-16168BB1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 2 Limitations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C711BE-1F77-659C-D24E-328A32AED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0" y="1926771"/>
            <a:ext cx="11843659" cy="4566104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혼잡한 장면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긴 가려짐 후 또는 확장된 동영상</a:t>
            </a:r>
            <a:r>
              <a:rPr lang="ko-KR" altLang="en-US" sz="2000" dirty="0"/>
              <a:t>에서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추적하지 못하거나 혼동할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빠르게 움직이는 경우 </a:t>
            </a:r>
            <a:r>
              <a:rPr lang="ko-KR" altLang="en-US" sz="2000" b="1" dirty="0">
                <a:solidFill>
                  <a:srgbClr val="FF0000"/>
                </a:solidFill>
              </a:rPr>
              <a:t>매우 얇거나 미세한 디테일</a:t>
            </a:r>
            <a:r>
              <a:rPr lang="ko-KR" altLang="en-US" sz="2000" dirty="0"/>
              <a:t>이 있는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정확하게 추적하는 데 어려움을 겪는다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b="1" dirty="0">
                <a:solidFill>
                  <a:srgbClr val="FF0000"/>
                </a:solidFill>
              </a:rPr>
              <a:t>비슷한 모양의 </a:t>
            </a:r>
            <a:r>
              <a:rPr lang="en-US" altLang="ko-KR" sz="2000" dirty="0"/>
              <a:t>object</a:t>
            </a:r>
            <a:r>
              <a:rPr lang="ko-KR" altLang="en-US" sz="2000" dirty="0"/>
              <a:t>가 근처에 있는 경우 어려움이 발생한다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여러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동시에 추적할 수 있지만 각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</a:t>
            </a:r>
            <a:r>
              <a:rPr lang="ko-KR" altLang="en-US" sz="2000" b="1" dirty="0">
                <a:solidFill>
                  <a:srgbClr val="FF0000"/>
                </a:solidFill>
              </a:rPr>
              <a:t>개별적으로 처리</a:t>
            </a:r>
            <a:r>
              <a:rPr lang="ko-KR" altLang="en-US" sz="2000" dirty="0"/>
              <a:t>하여 </a:t>
            </a:r>
            <a:r>
              <a:rPr lang="en-US" altLang="ko-KR" sz="2000" dirty="0"/>
              <a:t>object </a:t>
            </a:r>
            <a:r>
              <a:rPr lang="ko-KR" altLang="en-US" sz="2000" dirty="0"/>
              <a:t>간 통신 없이 공유된 프레임당 </a:t>
            </a:r>
            <a:r>
              <a:rPr lang="ko-KR" altLang="en-US" sz="2000" dirty="0" err="1"/>
              <a:t>임베딩만</a:t>
            </a:r>
            <a:r>
              <a:rPr lang="ko-KR" altLang="en-US" sz="2000" dirty="0"/>
              <a:t> 활용한다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데이터 엔진은 </a:t>
            </a:r>
            <a:r>
              <a:rPr lang="ko-KR" altLang="en-US" sz="2000" b="1" dirty="0">
                <a:solidFill>
                  <a:srgbClr val="FF0000"/>
                </a:solidFill>
              </a:rPr>
              <a:t>인간 </a:t>
            </a:r>
            <a:r>
              <a:rPr lang="en-US" altLang="ko-KR" sz="2000" b="1" dirty="0">
                <a:solidFill>
                  <a:srgbClr val="FF0000"/>
                </a:solidFill>
              </a:rPr>
              <a:t>annotator</a:t>
            </a:r>
            <a:r>
              <a:rPr lang="ko-KR" altLang="en-US" sz="2000" dirty="0"/>
              <a:t>들에 의존하여 </a:t>
            </a:r>
            <a:r>
              <a:rPr lang="en-US" altLang="ko-KR" sz="2000" dirty="0" err="1"/>
              <a:t>masklet</a:t>
            </a:r>
            <a:r>
              <a:rPr lang="en-US" altLang="ko-KR" sz="2000" dirty="0"/>
              <a:t> </a:t>
            </a:r>
            <a:r>
              <a:rPr lang="ko-KR" altLang="en-US" sz="2000" dirty="0"/>
              <a:t>품질을 확인하고 수정이 필요한 프레임을 선택한다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433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391F9-414E-A480-A23D-2CE700E4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C9817C6-E7EA-462B-2DBE-34B819F3809E}"/>
              </a:ext>
            </a:extLst>
          </p:cNvPr>
          <p:cNvSpPr txBox="1">
            <a:spLocks/>
          </p:cNvSpPr>
          <p:nvPr/>
        </p:nvSpPr>
        <p:spPr>
          <a:xfrm>
            <a:off x="838200" y="1355873"/>
            <a:ext cx="87630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Task: </a:t>
            </a:r>
            <a:r>
              <a:rPr lang="en-US" altLang="ko-KR" dirty="0" err="1"/>
              <a:t>Promptable</a:t>
            </a:r>
            <a:r>
              <a:rPr lang="en-US" altLang="ko-KR" dirty="0"/>
              <a:t> Segmentation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9F97E1-20F0-1980-D345-9617FCA55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3" r="69749"/>
          <a:stretch/>
        </p:blipFill>
        <p:spPr>
          <a:xfrm>
            <a:off x="931757" y="2443516"/>
            <a:ext cx="3554994" cy="29104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55AAE42-26EE-C6EA-9C3E-F787467B40FA}"/>
              </a:ext>
            </a:extLst>
          </p:cNvPr>
          <p:cNvSpPr/>
          <p:nvPr/>
        </p:nvSpPr>
        <p:spPr>
          <a:xfrm>
            <a:off x="838200" y="2281506"/>
            <a:ext cx="3784353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BA986-2E0F-832B-284F-EAE18FF34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92" y="2281506"/>
            <a:ext cx="6893459" cy="3234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i="0" dirty="0">
                <a:effectLst/>
                <a:highlight>
                  <a:srgbClr val="FFFFFF"/>
                </a:highlight>
                <a:latin typeface="+mn-ea"/>
              </a:rPr>
              <a:t>Prompt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가 주어지면 </a:t>
            </a:r>
            <a:r>
              <a:rPr lang="ko-KR" altLang="en-US" sz="2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n-ea"/>
              </a:rPr>
              <a:t>유효한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+mn-ea"/>
              </a:rPr>
              <a:t>segmentation mask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를 반환하는 것</a:t>
            </a:r>
            <a:endParaRPr lang="en-US" altLang="ko-KR" sz="2000" i="0" dirty="0">
              <a:effectLst/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000" i="0" dirty="0">
                <a:effectLst/>
                <a:highlight>
                  <a:srgbClr val="FFFFFF"/>
                </a:highlight>
                <a:latin typeface="+mn-ea"/>
              </a:rPr>
              <a:t>Prompt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는 전경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+mn-ea"/>
              </a:rPr>
              <a:t>/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배경 </a:t>
            </a:r>
            <a:r>
              <a:rPr lang="en-US" altLang="ko-KR" sz="2000" b="1" dirty="0">
                <a:highlight>
                  <a:srgbClr val="FFFFFF"/>
                </a:highlight>
                <a:latin typeface="+mn-ea"/>
              </a:rPr>
              <a:t>Point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대략적인 </a:t>
            </a:r>
            <a:r>
              <a:rPr lang="en-US" altLang="ko-KR" sz="2000" b="1" i="0" dirty="0">
                <a:effectLst/>
                <a:highlight>
                  <a:srgbClr val="FFFFFF"/>
                </a:highlight>
                <a:latin typeface="+mn-ea"/>
              </a:rPr>
              <a:t>Box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 또는 </a:t>
            </a:r>
            <a:r>
              <a:rPr lang="en-US" altLang="ko-KR" sz="2000" b="1" i="0" dirty="0">
                <a:effectLst/>
                <a:highlight>
                  <a:srgbClr val="FFFFFF"/>
                </a:highlight>
                <a:latin typeface="+mn-ea"/>
              </a:rPr>
              <a:t>Mask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자유 형식 </a:t>
            </a:r>
            <a:r>
              <a:rPr lang="en-US" altLang="ko-KR" sz="2000" b="1" i="0" dirty="0">
                <a:effectLst/>
                <a:highlight>
                  <a:srgbClr val="FFFFFF"/>
                </a:highlight>
                <a:latin typeface="+mn-ea"/>
              </a:rPr>
              <a:t>Text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 또는 일반적으로 이미지에서 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+mn-ea"/>
              </a:rPr>
              <a:t>segmentation </a:t>
            </a:r>
            <a:r>
              <a:rPr lang="ko-KR" altLang="en-US" sz="2000" b="1" i="0" dirty="0">
                <a:effectLst/>
                <a:highlight>
                  <a:srgbClr val="FFFFFF"/>
                </a:highlight>
                <a:latin typeface="+mn-ea"/>
              </a:rPr>
              <a:t>대상을 나타내는 모든 정보</a:t>
            </a:r>
            <a:endParaRPr lang="en-US" altLang="ko-KR" sz="2000" i="0" dirty="0">
              <a:effectLst/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 “</a:t>
            </a:r>
            <a:r>
              <a:rPr lang="ko-KR" altLang="en-US" sz="2000" b="1" i="0" dirty="0">
                <a:effectLst/>
                <a:highlight>
                  <a:srgbClr val="FFFFFF"/>
                </a:highlight>
                <a:latin typeface="+mn-ea"/>
              </a:rPr>
              <a:t>유효한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” 마스크는 프롬프트가 모호하고 여러 개체를 참조할 수 있는 경우에 대해 출력이 그 객체 중 </a:t>
            </a:r>
            <a:r>
              <a:rPr lang="ko-KR" altLang="en-US" sz="2000" b="1" i="0" dirty="0">
                <a:effectLst/>
                <a:highlight>
                  <a:srgbClr val="FFFFFF"/>
                </a:highlight>
                <a:latin typeface="+mn-ea"/>
              </a:rPr>
              <a:t>적어도 하나에 대한 합리적인 마스크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+mn-ea"/>
              </a:rPr>
              <a:t>여야 함을 의미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503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391F9-414E-A480-A23D-2CE700E4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C9817C6-E7EA-462B-2DBE-34B819F3809E}"/>
              </a:ext>
            </a:extLst>
          </p:cNvPr>
          <p:cNvSpPr txBox="1">
            <a:spLocks/>
          </p:cNvSpPr>
          <p:nvPr/>
        </p:nvSpPr>
        <p:spPr>
          <a:xfrm>
            <a:off x="838200" y="1355873"/>
            <a:ext cx="87630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Model: Segment Anything Model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F92F36-4D51-0354-73AF-6408AADA2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3"/>
          <a:stretch/>
        </p:blipFill>
        <p:spPr>
          <a:xfrm>
            <a:off x="220301" y="2443516"/>
            <a:ext cx="11751398" cy="29104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6EEBCF2-95DD-6750-7133-9F3239AC8B46}"/>
              </a:ext>
            </a:extLst>
          </p:cNvPr>
          <p:cNvSpPr/>
          <p:nvPr/>
        </p:nvSpPr>
        <p:spPr>
          <a:xfrm>
            <a:off x="3920148" y="2281506"/>
            <a:ext cx="3784353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1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391F9-414E-A480-A23D-2CE700E4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C9817C6-E7EA-462B-2DBE-34B819F3809E}"/>
              </a:ext>
            </a:extLst>
          </p:cNvPr>
          <p:cNvSpPr txBox="1">
            <a:spLocks/>
          </p:cNvSpPr>
          <p:nvPr/>
        </p:nvSpPr>
        <p:spPr>
          <a:xfrm>
            <a:off x="838200" y="1355873"/>
            <a:ext cx="87630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Model: Segment Anything Model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F92F36-4D51-0354-73AF-6408AADA2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85" t="8293" r="37541"/>
          <a:stretch/>
        </p:blipFill>
        <p:spPr>
          <a:xfrm>
            <a:off x="967538" y="2443516"/>
            <a:ext cx="3510644" cy="29104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6EEBCF2-95DD-6750-7133-9F3239AC8B46}"/>
              </a:ext>
            </a:extLst>
          </p:cNvPr>
          <p:cNvSpPr/>
          <p:nvPr/>
        </p:nvSpPr>
        <p:spPr>
          <a:xfrm>
            <a:off x="838200" y="2281506"/>
            <a:ext cx="3784353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39AF2-7F19-8C05-3846-11947597A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92" y="2281506"/>
            <a:ext cx="6893459" cy="3234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Image encoder </a:t>
            </a:r>
          </a:p>
          <a:p>
            <a:pPr>
              <a:lnSpc>
                <a:spcPct val="100000"/>
              </a:lnSpc>
            </a:pP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Prompt encoder</a:t>
            </a:r>
          </a:p>
          <a:p>
            <a:pPr>
              <a:lnSpc>
                <a:spcPct val="100000"/>
              </a:lnSpc>
            </a:pPr>
            <a:r>
              <a:rPr lang="en-US" altLang="ko-KR" sz="2400" dirty="0">
                <a:highlight>
                  <a:srgbClr val="FFFFFF"/>
                </a:highlight>
                <a:latin typeface="+mn-ea"/>
              </a:rPr>
              <a:t>Mask encoder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434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391F9-414E-A480-A23D-2CE700E4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C9817C6-E7EA-462B-2DBE-34B819F3809E}"/>
              </a:ext>
            </a:extLst>
          </p:cNvPr>
          <p:cNvSpPr txBox="1">
            <a:spLocks/>
          </p:cNvSpPr>
          <p:nvPr/>
        </p:nvSpPr>
        <p:spPr>
          <a:xfrm>
            <a:off x="838200" y="1355873"/>
            <a:ext cx="87630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Model: Segment Anything Model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AB668F-125E-AC19-6346-775D6E62E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5"/>
          <a:stretch/>
        </p:blipFill>
        <p:spPr>
          <a:xfrm>
            <a:off x="688483" y="2801009"/>
            <a:ext cx="11159067" cy="21954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334BF14-6FDB-FF4D-9709-D7A8EF2826AB}"/>
              </a:ext>
            </a:extLst>
          </p:cNvPr>
          <p:cNvSpPr/>
          <p:nvPr/>
        </p:nvSpPr>
        <p:spPr>
          <a:xfrm>
            <a:off x="838200" y="2281506"/>
            <a:ext cx="10732129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3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391F9-414E-A480-A23D-2CE700E4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C9817C6-E7EA-462B-2DBE-34B819F3809E}"/>
              </a:ext>
            </a:extLst>
          </p:cNvPr>
          <p:cNvSpPr txBox="1">
            <a:spLocks/>
          </p:cNvSpPr>
          <p:nvPr/>
        </p:nvSpPr>
        <p:spPr>
          <a:xfrm>
            <a:off x="838200" y="1355873"/>
            <a:ext cx="87630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Data: SA-1B Data Engine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41D13-8B10-0383-259A-8AEAE978F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3"/>
          <a:stretch/>
        </p:blipFill>
        <p:spPr>
          <a:xfrm>
            <a:off x="220301" y="2443516"/>
            <a:ext cx="11751398" cy="29104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981A15-5E7D-E802-838B-5C2FD4E2F056}"/>
              </a:ext>
            </a:extLst>
          </p:cNvPr>
          <p:cNvSpPr/>
          <p:nvPr/>
        </p:nvSpPr>
        <p:spPr>
          <a:xfrm>
            <a:off x="7709023" y="2267636"/>
            <a:ext cx="4262676" cy="3234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02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1198</Words>
  <Application>Microsoft Office PowerPoint</Application>
  <PresentationFormat>와이드스크린</PresentationFormat>
  <Paragraphs>209</Paragraphs>
  <Slides>42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-apple-system</vt:lpstr>
      <vt:lpstr>맑은 고딕</vt:lpstr>
      <vt:lpstr>Arial</vt:lpstr>
      <vt:lpstr>Cambria Math</vt:lpstr>
      <vt:lpstr>Office 테마</vt:lpstr>
      <vt:lpstr>Segment Anything 2</vt:lpstr>
      <vt:lpstr>SAM</vt:lpstr>
      <vt:lpstr>SAM</vt:lpstr>
      <vt:lpstr>SAM</vt:lpstr>
      <vt:lpstr>SAM</vt:lpstr>
      <vt:lpstr>SAM</vt:lpstr>
      <vt:lpstr>SAM</vt:lpstr>
      <vt:lpstr>SAM</vt:lpstr>
      <vt:lpstr>SAM</vt:lpstr>
      <vt:lpstr>SAM</vt:lpstr>
      <vt:lpstr>SAM</vt:lpstr>
      <vt:lpstr>SAM </vt:lpstr>
      <vt:lpstr>PowerPoint 프레젠테이션</vt:lpstr>
      <vt:lpstr>PowerPoint 프레젠테이션</vt:lpstr>
      <vt:lpstr>SAM 2</vt:lpstr>
      <vt:lpstr>SAM 2</vt:lpstr>
      <vt:lpstr>SAM 2</vt:lpstr>
      <vt:lpstr>SAM 2</vt:lpstr>
      <vt:lpstr>SAM 2</vt:lpstr>
      <vt:lpstr>PowerPoint 프레젠테이션</vt:lpstr>
      <vt:lpstr>SAM 2</vt:lpstr>
      <vt:lpstr>SAM 2</vt:lpstr>
      <vt:lpstr>SAM 2</vt:lpstr>
      <vt:lpstr>SAM 2</vt:lpstr>
      <vt:lpstr>SAM 2</vt:lpstr>
      <vt:lpstr>SAM 2</vt:lpstr>
      <vt:lpstr>SAM 2</vt:lpstr>
      <vt:lpstr>SAM 2</vt:lpstr>
      <vt:lpstr>SAM 2</vt:lpstr>
      <vt:lpstr>SAM 2</vt:lpstr>
      <vt:lpstr>SAM 2</vt:lpstr>
      <vt:lpstr>SAM 2</vt:lpstr>
      <vt:lpstr>SAM 2</vt:lpstr>
      <vt:lpstr>SAM 2</vt:lpstr>
      <vt:lpstr>SAM 2</vt:lpstr>
      <vt:lpstr>SAM 2 Eval</vt:lpstr>
      <vt:lpstr>SAM 2 Eval</vt:lpstr>
      <vt:lpstr>SAM 2 Eval</vt:lpstr>
      <vt:lpstr>SAM 2 Eval</vt:lpstr>
      <vt:lpstr>SAM 2 Eval</vt:lpstr>
      <vt:lpstr>SAM 2 Ablation</vt:lpstr>
      <vt:lpstr>SAM 2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병하 고</dc:creator>
  <cp:lastModifiedBy>병하 고</cp:lastModifiedBy>
  <cp:revision>383</cp:revision>
  <dcterms:created xsi:type="dcterms:W3CDTF">2024-08-21T12:08:38Z</dcterms:created>
  <dcterms:modified xsi:type="dcterms:W3CDTF">2024-08-22T23:14:20Z</dcterms:modified>
</cp:coreProperties>
</file>